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1"/>
  </p:notesMasterIdLst>
  <p:sldIdLst>
    <p:sldId id="257" r:id="rId2"/>
    <p:sldId id="276" r:id="rId3"/>
    <p:sldId id="297" r:id="rId4"/>
    <p:sldId id="277" r:id="rId5"/>
    <p:sldId id="260" r:id="rId6"/>
    <p:sldId id="278" r:id="rId7"/>
    <p:sldId id="279" r:id="rId8"/>
    <p:sldId id="280" r:id="rId9"/>
    <p:sldId id="263" r:id="rId10"/>
    <p:sldId id="281" r:id="rId11"/>
    <p:sldId id="298" r:id="rId12"/>
    <p:sldId id="282" r:id="rId13"/>
    <p:sldId id="300" r:id="rId14"/>
    <p:sldId id="285" r:id="rId15"/>
    <p:sldId id="286" r:id="rId16"/>
    <p:sldId id="287" r:id="rId17"/>
    <p:sldId id="288" r:id="rId18"/>
    <p:sldId id="289" r:id="rId19"/>
    <p:sldId id="290" r:id="rId20"/>
    <p:sldId id="291" r:id="rId21"/>
    <p:sldId id="292" r:id="rId22"/>
    <p:sldId id="293" r:id="rId23"/>
    <p:sldId id="294" r:id="rId24"/>
    <p:sldId id="272" r:id="rId25"/>
    <p:sldId id="295" r:id="rId26"/>
    <p:sldId id="302" r:id="rId27"/>
    <p:sldId id="269" r:id="rId28"/>
    <p:sldId id="296" r:id="rId29"/>
    <p:sldId id="301"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065DC36-48D8-4C0C-1AA2-4D8984F109C7}" v="354" dt="2024-05-15T06:52:04.27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6" autoAdjust="0"/>
    <p:restoredTop sz="94660"/>
  </p:normalViewPr>
  <p:slideViewPr>
    <p:cSldViewPr snapToGrid="0">
      <p:cViewPr varScale="1">
        <p:scale>
          <a:sx n="70" d="100"/>
          <a:sy n="70" d="100"/>
        </p:scale>
        <p:origin x="536"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5"/>
    </mc:Choice>
    <mc:Fallback>
      <c:style val="5"/>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IN" b="1" dirty="0">
                <a:solidFill>
                  <a:schemeClr val="tx2">
                    <a:lumMod val="50000"/>
                    <a:lumOff val="50000"/>
                  </a:schemeClr>
                </a:solidFill>
              </a:rPr>
              <a:t>Number</a:t>
            </a:r>
            <a:r>
              <a:rPr lang="en-IN" b="1" baseline="0" dirty="0">
                <a:solidFill>
                  <a:schemeClr val="tx2">
                    <a:lumMod val="50000"/>
                    <a:lumOff val="50000"/>
                  </a:schemeClr>
                </a:solidFill>
              </a:rPr>
              <a:t> of Rows for Each class </a:t>
            </a:r>
            <a:endParaRPr lang="en-IN" b="1" dirty="0">
              <a:solidFill>
                <a:schemeClr val="tx2">
                  <a:lumMod val="50000"/>
                  <a:lumOff val="50000"/>
                </a:schemeClr>
              </a:solidFill>
            </a:endParaRPr>
          </a:p>
        </c:rich>
      </c:tx>
      <c:layout>
        <c:manualLayout>
          <c:xMode val="edge"/>
          <c:yMode val="edge"/>
          <c:x val="4.6160063976377952E-2"/>
          <c:y val="7.265624553049671E-2"/>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1.7187500000000001E-2"/>
          <c:y val="0.16918312197446347"/>
          <c:w val="0.93690342027559059"/>
          <c:h val="0.62401620177065686"/>
        </c:manualLayout>
      </c:layout>
      <c:barChart>
        <c:barDir val="col"/>
        <c:grouping val="stacked"/>
        <c:varyColors val="0"/>
        <c:ser>
          <c:idx val="0"/>
          <c:order val="0"/>
          <c:tx>
            <c:strRef>
              <c:f>Sheet1!$B$1</c:f>
              <c:strCache>
                <c:ptCount val="1"/>
                <c:pt idx="0">
                  <c:v>Type of class</c:v>
                </c:pt>
              </c:strCache>
            </c:strRef>
          </c:tx>
          <c:spPr>
            <a:solidFill>
              <a:schemeClr val="accent3">
                <a:shade val="6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-1</c:v>
                </c:pt>
                <c:pt idx="1">
                  <c:v>1</c:v>
                </c:pt>
              </c:numCache>
            </c:numRef>
          </c:cat>
          <c:val>
            <c:numRef>
              <c:f>Sheet1!$B$2:$B$5</c:f>
              <c:numCache>
                <c:formatCode>General</c:formatCode>
                <c:ptCount val="4"/>
                <c:pt idx="0">
                  <c:v>4897</c:v>
                </c:pt>
                <c:pt idx="1">
                  <c:v>6157</c:v>
                </c:pt>
              </c:numCache>
            </c:numRef>
          </c:val>
          <c:extLst>
            <c:ext xmlns:c16="http://schemas.microsoft.com/office/drawing/2014/chart" uri="{C3380CC4-5D6E-409C-BE32-E72D297353CC}">
              <c16:uniqueId val="{00000000-514B-4A3F-B11A-E959E6F99BD0}"/>
            </c:ext>
          </c:extLst>
        </c:ser>
        <c:ser>
          <c:idx val="1"/>
          <c:order val="1"/>
          <c:tx>
            <c:strRef>
              <c:f>Sheet1!$C$1</c:f>
              <c:strCache>
                <c:ptCount val="1"/>
                <c:pt idx="0">
                  <c:v>0</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-1</c:v>
                </c:pt>
                <c:pt idx="1">
                  <c:v>1</c:v>
                </c:pt>
              </c:numCache>
            </c:numRef>
          </c:cat>
          <c:val>
            <c:numRef>
              <c:f>Sheet1!$C$2:$C$5</c:f>
              <c:numCache>
                <c:formatCode>General</c:formatCode>
                <c:ptCount val="4"/>
              </c:numCache>
            </c:numRef>
          </c:val>
          <c:extLst>
            <c:ext xmlns:c16="http://schemas.microsoft.com/office/drawing/2014/chart" uri="{C3380CC4-5D6E-409C-BE32-E72D297353CC}">
              <c16:uniqueId val="{00000001-514B-4A3F-B11A-E959E6F99BD0}"/>
            </c:ext>
          </c:extLst>
        </c:ser>
        <c:ser>
          <c:idx val="2"/>
          <c:order val="2"/>
          <c:tx>
            <c:strRef>
              <c:f>Sheet1!$D$1</c:f>
              <c:strCache>
                <c:ptCount val="1"/>
                <c:pt idx="0">
                  <c:v>Column1</c:v>
                </c:pt>
              </c:strCache>
            </c:strRef>
          </c:tx>
          <c:spPr>
            <a:solidFill>
              <a:schemeClr val="accent3">
                <a:tint val="6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-1</c:v>
                </c:pt>
                <c:pt idx="1">
                  <c:v>1</c:v>
                </c:pt>
              </c:numCache>
            </c:numRef>
          </c:cat>
          <c:val>
            <c:numRef>
              <c:f>Sheet1!$D$2:$D$5</c:f>
              <c:numCache>
                <c:formatCode>General</c:formatCode>
                <c:ptCount val="4"/>
              </c:numCache>
            </c:numRef>
          </c:val>
          <c:extLst>
            <c:ext xmlns:c16="http://schemas.microsoft.com/office/drawing/2014/chart" uri="{C3380CC4-5D6E-409C-BE32-E72D297353CC}">
              <c16:uniqueId val="{00000002-514B-4A3F-B11A-E959E6F99BD0}"/>
            </c:ext>
          </c:extLst>
        </c:ser>
        <c:dLbls>
          <c:dLblPos val="ctr"/>
          <c:showLegendKey val="0"/>
          <c:showVal val="1"/>
          <c:showCatName val="0"/>
          <c:showSerName val="0"/>
          <c:showPercent val="0"/>
          <c:showBubbleSize val="0"/>
        </c:dLbls>
        <c:gapWidth val="150"/>
        <c:overlap val="100"/>
        <c:axId val="507823055"/>
        <c:axId val="507825455"/>
      </c:barChart>
      <c:catAx>
        <c:axId val="507823055"/>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07825455"/>
        <c:crosses val="autoZero"/>
        <c:auto val="1"/>
        <c:lblAlgn val="ctr"/>
        <c:lblOffset val="100"/>
        <c:noMultiLvlLbl val="0"/>
      </c:catAx>
      <c:valAx>
        <c:axId val="507825455"/>
        <c:scaling>
          <c:orientation val="minMax"/>
        </c:scaling>
        <c:delete val="0"/>
        <c:axPos val="l"/>
        <c:numFmt formatCode="General" sourceLinked="1"/>
        <c:majorTickMark val="out"/>
        <c:minorTickMark val="none"/>
        <c:tickLblPos val="nextTo"/>
        <c:spPr>
          <a:noFill/>
          <a:ln>
            <a:solidFill>
              <a:schemeClr val="tx2">
                <a:lumMod val="50000"/>
                <a:lumOff val="50000"/>
              </a:schemeClr>
            </a:solid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07823055"/>
        <c:crosses val="autoZero"/>
        <c:crossBetween val="between"/>
      </c:valAx>
      <c:spPr>
        <a:noFill/>
        <a:ln>
          <a:noFill/>
        </a:ln>
        <a:effectLst/>
      </c:spPr>
    </c:plotArea>
    <c:legend>
      <c:legendPos val="b"/>
      <c:legendEntry>
        <c:idx val="1"/>
        <c:delete val="1"/>
      </c:legendEntry>
      <c:legendEntry>
        <c:idx val="2"/>
        <c:delete val="1"/>
      </c:legendEntry>
      <c:layout>
        <c:manualLayout>
          <c:xMode val="edge"/>
          <c:yMode val="edge"/>
          <c:x val="0.20506114665354327"/>
          <c:y val="0.86787156324608983"/>
          <c:w val="0.15567814960629922"/>
          <c:h val="4.7753441944301055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withinLinear" id="16">
  <a:schemeClr val="accent3"/>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_rels/data2.xml.rels><?xml version="1.0" encoding="UTF-8" standalone="yes"?>
<Relationships xmlns="http://schemas.openxmlformats.org/package/2006/relationships"><Relationship Id="rId1" Type="http://schemas.openxmlformats.org/officeDocument/2006/relationships/image" Target="../media/image12.jpg"/></Relationships>
</file>

<file path=ppt/diagrams/_rels/data4.xml.rels><?xml version="1.0" encoding="UTF-8" standalone="yes"?>
<Relationships xmlns="http://schemas.openxmlformats.org/package/2006/relationships"><Relationship Id="rId1" Type="http://schemas.openxmlformats.org/officeDocument/2006/relationships/image" Target="../media/image12.jpg"/></Relationships>
</file>

<file path=ppt/diagrams/_rels/data6.xml.rels><?xml version="1.0" encoding="UTF-8" standalone="yes"?>
<Relationships xmlns="http://schemas.openxmlformats.org/package/2006/relationships"><Relationship Id="rId1" Type="http://schemas.openxmlformats.org/officeDocument/2006/relationships/image" Target="../media/image12.jpg"/></Relationships>
</file>

<file path=ppt/diagrams/_rels/drawing2.xml.rels><?xml version="1.0" encoding="UTF-8" standalone="yes"?>
<Relationships xmlns="http://schemas.openxmlformats.org/package/2006/relationships"><Relationship Id="rId1" Type="http://schemas.openxmlformats.org/officeDocument/2006/relationships/image" Target="../media/image12.jpg"/></Relationships>
</file>

<file path=ppt/diagrams/_rels/drawing4.xml.rels><?xml version="1.0" encoding="UTF-8" standalone="yes"?>
<Relationships xmlns="http://schemas.openxmlformats.org/package/2006/relationships"><Relationship Id="rId1" Type="http://schemas.openxmlformats.org/officeDocument/2006/relationships/image" Target="../media/image12.jpg"/></Relationships>
</file>

<file path=ppt/diagrams/_rels/drawing6.xml.rels><?xml version="1.0" encoding="UTF-8" standalone="yes"?>
<Relationships xmlns="http://schemas.openxmlformats.org/package/2006/relationships"><Relationship Id="rId1" Type="http://schemas.openxmlformats.org/officeDocument/2006/relationships/image" Target="../media/image12.jp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22169EA-D67E-44FC-BB5D-AAB36311C956}" type="doc">
      <dgm:prSet loTypeId="urn:microsoft.com/office/officeart/2005/8/layout/process1" loCatId="process" qsTypeId="urn:microsoft.com/office/officeart/2005/8/quickstyle/simple1" qsCatId="simple" csTypeId="urn:microsoft.com/office/officeart/2005/8/colors/accent1_2" csCatId="accent1"/>
      <dgm:spPr/>
      <dgm:t>
        <a:bodyPr/>
        <a:lstStyle/>
        <a:p>
          <a:endParaRPr lang="en-IN"/>
        </a:p>
      </dgm:t>
    </dgm:pt>
    <dgm:pt modelId="{44A121C8-27A6-4054-94BE-9834158CC7F5}">
      <dgm:prSet/>
      <dgm:spPr/>
      <dgm:t>
        <a:bodyPr/>
        <a:lstStyle/>
        <a:p>
          <a:r>
            <a:rPr lang="en-IN" b="0"/>
            <a:t>Methodology</a:t>
          </a:r>
          <a:endParaRPr lang="en-IN"/>
        </a:p>
      </dgm:t>
    </dgm:pt>
    <dgm:pt modelId="{B35CFB4E-4985-4F09-8DCB-8CACACD8AD1A}" type="parTrans" cxnId="{DF73311E-569F-494F-9EA7-CAFD9F524EA9}">
      <dgm:prSet/>
      <dgm:spPr/>
      <dgm:t>
        <a:bodyPr/>
        <a:lstStyle/>
        <a:p>
          <a:endParaRPr lang="en-IN"/>
        </a:p>
      </dgm:t>
    </dgm:pt>
    <dgm:pt modelId="{AAD7BC46-E945-49F8-8D32-61B2C12680D4}" type="sibTrans" cxnId="{DF73311E-569F-494F-9EA7-CAFD9F524EA9}">
      <dgm:prSet/>
      <dgm:spPr/>
      <dgm:t>
        <a:bodyPr/>
        <a:lstStyle/>
        <a:p>
          <a:endParaRPr lang="en-IN"/>
        </a:p>
      </dgm:t>
    </dgm:pt>
    <dgm:pt modelId="{03FABB2A-5C28-4B50-9742-DA3726E7981A}" type="pres">
      <dgm:prSet presAssocID="{222169EA-D67E-44FC-BB5D-AAB36311C956}" presName="Name0" presStyleCnt="0">
        <dgm:presLayoutVars>
          <dgm:dir/>
          <dgm:resizeHandles val="exact"/>
        </dgm:presLayoutVars>
      </dgm:prSet>
      <dgm:spPr/>
    </dgm:pt>
    <dgm:pt modelId="{81610F40-AA43-4AB1-9180-75C87AE8CEBD}" type="pres">
      <dgm:prSet presAssocID="{44A121C8-27A6-4054-94BE-9834158CC7F5}" presName="node" presStyleLbl="node1" presStyleIdx="0" presStyleCnt="1">
        <dgm:presLayoutVars>
          <dgm:bulletEnabled val="1"/>
        </dgm:presLayoutVars>
      </dgm:prSet>
      <dgm:spPr/>
    </dgm:pt>
  </dgm:ptLst>
  <dgm:cxnLst>
    <dgm:cxn modelId="{DF73311E-569F-494F-9EA7-CAFD9F524EA9}" srcId="{222169EA-D67E-44FC-BB5D-AAB36311C956}" destId="{44A121C8-27A6-4054-94BE-9834158CC7F5}" srcOrd="0" destOrd="0" parTransId="{B35CFB4E-4985-4F09-8DCB-8CACACD8AD1A}" sibTransId="{AAD7BC46-E945-49F8-8D32-61B2C12680D4}"/>
    <dgm:cxn modelId="{E02F3C52-9D06-43FC-9BC9-A707BE9F9C6D}" type="presOf" srcId="{44A121C8-27A6-4054-94BE-9834158CC7F5}" destId="{81610F40-AA43-4AB1-9180-75C87AE8CEBD}" srcOrd="0" destOrd="0" presId="urn:microsoft.com/office/officeart/2005/8/layout/process1"/>
    <dgm:cxn modelId="{BDE02881-94DE-4523-A083-E450F7E20F37}" type="presOf" srcId="{222169EA-D67E-44FC-BB5D-AAB36311C956}" destId="{03FABB2A-5C28-4B50-9742-DA3726E7981A}" srcOrd="0" destOrd="0" presId="urn:microsoft.com/office/officeart/2005/8/layout/process1"/>
    <dgm:cxn modelId="{D3905BF9-5841-4173-B562-E7D4FA7D3D74}" type="presParOf" srcId="{03FABB2A-5C28-4B50-9742-DA3726E7981A}" destId="{81610F40-AA43-4AB1-9180-75C87AE8CEBD}" srcOrd="0"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C6462EF8-9C8D-426F-884C-03E3470754FF}"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IN"/>
        </a:p>
      </dgm:t>
    </dgm:pt>
    <dgm:pt modelId="{9CD141B1-2400-452E-9E0D-F90D3FA25EE0}">
      <dgm:prSet/>
      <dgm:spPr/>
      <dgm:t>
        <a:bodyPr anchor="ctr" anchorCtr="0"/>
        <a:lstStyle/>
        <a:p>
          <a:r>
            <a:rPr lang="en-IN" b="1" dirty="0"/>
            <a:t>Results and Discussion</a:t>
          </a:r>
          <a:endParaRPr lang="en-IN" dirty="0"/>
        </a:p>
      </dgm:t>
    </dgm:pt>
    <dgm:pt modelId="{A280A876-B212-4746-A011-B3893B41E7AD}" type="parTrans" cxnId="{63836AB9-7E1E-42EE-8A6A-1967E7BCAA87}">
      <dgm:prSet/>
      <dgm:spPr/>
      <dgm:t>
        <a:bodyPr/>
        <a:lstStyle/>
        <a:p>
          <a:endParaRPr lang="en-IN"/>
        </a:p>
      </dgm:t>
    </dgm:pt>
    <dgm:pt modelId="{BDA9CF9B-68FF-44E1-A932-2B97E1978B87}" type="sibTrans" cxnId="{63836AB9-7E1E-42EE-8A6A-1967E7BCAA87}">
      <dgm:prSet/>
      <dgm:spPr/>
      <dgm:t>
        <a:bodyPr/>
        <a:lstStyle/>
        <a:p>
          <a:endParaRPr lang="en-IN"/>
        </a:p>
      </dgm:t>
    </dgm:pt>
    <dgm:pt modelId="{F2694B69-E52C-42D5-AF7C-D642A6E97504}" type="pres">
      <dgm:prSet presAssocID="{C6462EF8-9C8D-426F-884C-03E3470754FF}" presName="linear" presStyleCnt="0">
        <dgm:presLayoutVars>
          <dgm:animLvl val="lvl"/>
          <dgm:resizeHandles val="exact"/>
        </dgm:presLayoutVars>
      </dgm:prSet>
      <dgm:spPr/>
    </dgm:pt>
    <dgm:pt modelId="{CD199553-3BB9-4805-BD1C-969E21020B56}" type="pres">
      <dgm:prSet presAssocID="{9CD141B1-2400-452E-9E0D-F90D3FA25EE0}" presName="parentText" presStyleLbl="node1" presStyleIdx="0" presStyleCnt="1">
        <dgm:presLayoutVars>
          <dgm:chMax val="0"/>
          <dgm:bulletEnabled val="1"/>
        </dgm:presLayoutVars>
      </dgm:prSet>
      <dgm:spPr/>
    </dgm:pt>
  </dgm:ptLst>
  <dgm:cxnLst>
    <dgm:cxn modelId="{63836AB9-7E1E-42EE-8A6A-1967E7BCAA87}" srcId="{C6462EF8-9C8D-426F-884C-03E3470754FF}" destId="{9CD141B1-2400-452E-9E0D-F90D3FA25EE0}" srcOrd="0" destOrd="0" parTransId="{A280A876-B212-4746-A011-B3893B41E7AD}" sibTransId="{BDA9CF9B-68FF-44E1-A932-2B97E1978B87}"/>
    <dgm:cxn modelId="{E90583D2-892C-42FE-BB2A-994A844F7B43}" type="presOf" srcId="{C6462EF8-9C8D-426F-884C-03E3470754FF}" destId="{F2694B69-E52C-42D5-AF7C-D642A6E97504}" srcOrd="0" destOrd="0" presId="urn:microsoft.com/office/officeart/2005/8/layout/vList2"/>
    <dgm:cxn modelId="{052292DB-AD5F-480A-A205-0D6D11D282B3}" type="presOf" srcId="{9CD141B1-2400-452E-9E0D-F90D3FA25EE0}" destId="{CD199553-3BB9-4805-BD1C-969E21020B56}" srcOrd="0" destOrd="0" presId="urn:microsoft.com/office/officeart/2005/8/layout/vList2"/>
    <dgm:cxn modelId="{4DF0437B-C0E6-4545-87F3-01009343C36D}" type="presParOf" srcId="{F2694B69-E52C-42D5-AF7C-D642A6E97504}" destId="{CD199553-3BB9-4805-BD1C-969E21020B56}"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C6462EF8-9C8D-426F-884C-03E3470754FF}"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IN"/>
        </a:p>
      </dgm:t>
    </dgm:pt>
    <dgm:pt modelId="{9CD141B1-2400-452E-9E0D-F90D3FA25EE0}">
      <dgm:prSet/>
      <dgm:spPr/>
      <dgm:t>
        <a:bodyPr anchor="ctr" anchorCtr="0"/>
        <a:lstStyle/>
        <a:p>
          <a:r>
            <a:rPr lang="en-IN" b="1" dirty="0"/>
            <a:t>Results and Discussion</a:t>
          </a:r>
          <a:endParaRPr lang="en-IN" dirty="0"/>
        </a:p>
      </dgm:t>
    </dgm:pt>
    <dgm:pt modelId="{A280A876-B212-4746-A011-B3893B41E7AD}" type="parTrans" cxnId="{63836AB9-7E1E-42EE-8A6A-1967E7BCAA87}">
      <dgm:prSet/>
      <dgm:spPr/>
      <dgm:t>
        <a:bodyPr/>
        <a:lstStyle/>
        <a:p>
          <a:endParaRPr lang="en-IN"/>
        </a:p>
      </dgm:t>
    </dgm:pt>
    <dgm:pt modelId="{BDA9CF9B-68FF-44E1-A932-2B97E1978B87}" type="sibTrans" cxnId="{63836AB9-7E1E-42EE-8A6A-1967E7BCAA87}">
      <dgm:prSet/>
      <dgm:spPr/>
      <dgm:t>
        <a:bodyPr/>
        <a:lstStyle/>
        <a:p>
          <a:endParaRPr lang="en-IN"/>
        </a:p>
      </dgm:t>
    </dgm:pt>
    <dgm:pt modelId="{F2694B69-E52C-42D5-AF7C-D642A6E97504}" type="pres">
      <dgm:prSet presAssocID="{C6462EF8-9C8D-426F-884C-03E3470754FF}" presName="linear" presStyleCnt="0">
        <dgm:presLayoutVars>
          <dgm:animLvl val="lvl"/>
          <dgm:resizeHandles val="exact"/>
        </dgm:presLayoutVars>
      </dgm:prSet>
      <dgm:spPr/>
    </dgm:pt>
    <dgm:pt modelId="{CD199553-3BB9-4805-BD1C-969E21020B56}" type="pres">
      <dgm:prSet presAssocID="{9CD141B1-2400-452E-9E0D-F90D3FA25EE0}" presName="parentText" presStyleLbl="node1" presStyleIdx="0" presStyleCnt="1">
        <dgm:presLayoutVars>
          <dgm:chMax val="0"/>
          <dgm:bulletEnabled val="1"/>
        </dgm:presLayoutVars>
      </dgm:prSet>
      <dgm:spPr/>
    </dgm:pt>
  </dgm:ptLst>
  <dgm:cxnLst>
    <dgm:cxn modelId="{63836AB9-7E1E-42EE-8A6A-1967E7BCAA87}" srcId="{C6462EF8-9C8D-426F-884C-03E3470754FF}" destId="{9CD141B1-2400-452E-9E0D-F90D3FA25EE0}" srcOrd="0" destOrd="0" parTransId="{A280A876-B212-4746-A011-B3893B41E7AD}" sibTransId="{BDA9CF9B-68FF-44E1-A932-2B97E1978B87}"/>
    <dgm:cxn modelId="{E90583D2-892C-42FE-BB2A-994A844F7B43}" type="presOf" srcId="{C6462EF8-9C8D-426F-884C-03E3470754FF}" destId="{F2694B69-E52C-42D5-AF7C-D642A6E97504}" srcOrd="0" destOrd="0" presId="urn:microsoft.com/office/officeart/2005/8/layout/vList2"/>
    <dgm:cxn modelId="{052292DB-AD5F-480A-A205-0D6D11D282B3}" type="presOf" srcId="{9CD141B1-2400-452E-9E0D-F90D3FA25EE0}" destId="{CD199553-3BB9-4805-BD1C-969E21020B56}" srcOrd="0" destOrd="0" presId="urn:microsoft.com/office/officeart/2005/8/layout/vList2"/>
    <dgm:cxn modelId="{4DF0437B-C0E6-4545-87F3-01009343C36D}" type="presParOf" srcId="{F2694B69-E52C-42D5-AF7C-D642A6E97504}" destId="{CD199553-3BB9-4805-BD1C-969E21020B56}"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C6462EF8-9C8D-426F-884C-03E3470754FF}"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IN"/>
        </a:p>
      </dgm:t>
    </dgm:pt>
    <dgm:pt modelId="{9CD141B1-2400-452E-9E0D-F90D3FA25EE0}">
      <dgm:prSet/>
      <dgm:spPr/>
      <dgm:t>
        <a:bodyPr anchor="ctr" anchorCtr="0"/>
        <a:lstStyle/>
        <a:p>
          <a:r>
            <a:rPr lang="en-IN" b="1" dirty="0"/>
            <a:t>Results and Discussion</a:t>
          </a:r>
          <a:endParaRPr lang="en-IN" dirty="0"/>
        </a:p>
      </dgm:t>
    </dgm:pt>
    <dgm:pt modelId="{A280A876-B212-4746-A011-B3893B41E7AD}" type="parTrans" cxnId="{63836AB9-7E1E-42EE-8A6A-1967E7BCAA87}">
      <dgm:prSet/>
      <dgm:spPr/>
      <dgm:t>
        <a:bodyPr/>
        <a:lstStyle/>
        <a:p>
          <a:endParaRPr lang="en-IN"/>
        </a:p>
      </dgm:t>
    </dgm:pt>
    <dgm:pt modelId="{BDA9CF9B-68FF-44E1-A932-2B97E1978B87}" type="sibTrans" cxnId="{63836AB9-7E1E-42EE-8A6A-1967E7BCAA87}">
      <dgm:prSet/>
      <dgm:spPr/>
      <dgm:t>
        <a:bodyPr/>
        <a:lstStyle/>
        <a:p>
          <a:endParaRPr lang="en-IN"/>
        </a:p>
      </dgm:t>
    </dgm:pt>
    <dgm:pt modelId="{F2694B69-E52C-42D5-AF7C-D642A6E97504}" type="pres">
      <dgm:prSet presAssocID="{C6462EF8-9C8D-426F-884C-03E3470754FF}" presName="linear" presStyleCnt="0">
        <dgm:presLayoutVars>
          <dgm:animLvl val="lvl"/>
          <dgm:resizeHandles val="exact"/>
        </dgm:presLayoutVars>
      </dgm:prSet>
      <dgm:spPr/>
    </dgm:pt>
    <dgm:pt modelId="{CD199553-3BB9-4805-BD1C-969E21020B56}" type="pres">
      <dgm:prSet presAssocID="{9CD141B1-2400-452E-9E0D-F90D3FA25EE0}" presName="parentText" presStyleLbl="node1" presStyleIdx="0" presStyleCnt="1">
        <dgm:presLayoutVars>
          <dgm:chMax val="0"/>
          <dgm:bulletEnabled val="1"/>
        </dgm:presLayoutVars>
      </dgm:prSet>
      <dgm:spPr/>
    </dgm:pt>
  </dgm:ptLst>
  <dgm:cxnLst>
    <dgm:cxn modelId="{63836AB9-7E1E-42EE-8A6A-1967E7BCAA87}" srcId="{C6462EF8-9C8D-426F-884C-03E3470754FF}" destId="{9CD141B1-2400-452E-9E0D-F90D3FA25EE0}" srcOrd="0" destOrd="0" parTransId="{A280A876-B212-4746-A011-B3893B41E7AD}" sibTransId="{BDA9CF9B-68FF-44E1-A932-2B97E1978B87}"/>
    <dgm:cxn modelId="{E90583D2-892C-42FE-BB2A-994A844F7B43}" type="presOf" srcId="{C6462EF8-9C8D-426F-884C-03E3470754FF}" destId="{F2694B69-E52C-42D5-AF7C-D642A6E97504}" srcOrd="0" destOrd="0" presId="urn:microsoft.com/office/officeart/2005/8/layout/vList2"/>
    <dgm:cxn modelId="{052292DB-AD5F-480A-A205-0D6D11D282B3}" type="presOf" srcId="{9CD141B1-2400-452E-9E0D-F90D3FA25EE0}" destId="{CD199553-3BB9-4805-BD1C-969E21020B56}" srcOrd="0" destOrd="0" presId="urn:microsoft.com/office/officeart/2005/8/layout/vList2"/>
    <dgm:cxn modelId="{4DF0437B-C0E6-4545-87F3-01009343C36D}" type="presParOf" srcId="{F2694B69-E52C-42D5-AF7C-D642A6E97504}" destId="{CD199553-3BB9-4805-BD1C-969E21020B56}"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C6462EF8-9C8D-426F-884C-03E3470754FF}"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IN"/>
        </a:p>
      </dgm:t>
    </dgm:pt>
    <dgm:pt modelId="{9CD141B1-2400-452E-9E0D-F90D3FA25EE0}">
      <dgm:prSet/>
      <dgm:spPr/>
      <dgm:t>
        <a:bodyPr anchor="ctr" anchorCtr="0"/>
        <a:lstStyle/>
        <a:p>
          <a:r>
            <a:rPr lang="en-IN" b="1" dirty="0"/>
            <a:t>Results and Discussion</a:t>
          </a:r>
          <a:endParaRPr lang="en-IN" dirty="0"/>
        </a:p>
      </dgm:t>
    </dgm:pt>
    <dgm:pt modelId="{A280A876-B212-4746-A011-B3893B41E7AD}" type="parTrans" cxnId="{63836AB9-7E1E-42EE-8A6A-1967E7BCAA87}">
      <dgm:prSet/>
      <dgm:spPr/>
      <dgm:t>
        <a:bodyPr/>
        <a:lstStyle/>
        <a:p>
          <a:endParaRPr lang="en-IN"/>
        </a:p>
      </dgm:t>
    </dgm:pt>
    <dgm:pt modelId="{BDA9CF9B-68FF-44E1-A932-2B97E1978B87}" type="sibTrans" cxnId="{63836AB9-7E1E-42EE-8A6A-1967E7BCAA87}">
      <dgm:prSet/>
      <dgm:spPr/>
      <dgm:t>
        <a:bodyPr/>
        <a:lstStyle/>
        <a:p>
          <a:endParaRPr lang="en-IN"/>
        </a:p>
      </dgm:t>
    </dgm:pt>
    <dgm:pt modelId="{F2694B69-E52C-42D5-AF7C-D642A6E97504}" type="pres">
      <dgm:prSet presAssocID="{C6462EF8-9C8D-426F-884C-03E3470754FF}" presName="linear" presStyleCnt="0">
        <dgm:presLayoutVars>
          <dgm:animLvl val="lvl"/>
          <dgm:resizeHandles val="exact"/>
        </dgm:presLayoutVars>
      </dgm:prSet>
      <dgm:spPr/>
    </dgm:pt>
    <dgm:pt modelId="{CD199553-3BB9-4805-BD1C-969E21020B56}" type="pres">
      <dgm:prSet presAssocID="{9CD141B1-2400-452E-9E0D-F90D3FA25EE0}" presName="parentText" presStyleLbl="node1" presStyleIdx="0" presStyleCnt="1">
        <dgm:presLayoutVars>
          <dgm:chMax val="0"/>
          <dgm:bulletEnabled val="1"/>
        </dgm:presLayoutVars>
      </dgm:prSet>
      <dgm:spPr/>
    </dgm:pt>
  </dgm:ptLst>
  <dgm:cxnLst>
    <dgm:cxn modelId="{63836AB9-7E1E-42EE-8A6A-1967E7BCAA87}" srcId="{C6462EF8-9C8D-426F-884C-03E3470754FF}" destId="{9CD141B1-2400-452E-9E0D-F90D3FA25EE0}" srcOrd="0" destOrd="0" parTransId="{A280A876-B212-4746-A011-B3893B41E7AD}" sibTransId="{BDA9CF9B-68FF-44E1-A932-2B97E1978B87}"/>
    <dgm:cxn modelId="{E90583D2-892C-42FE-BB2A-994A844F7B43}" type="presOf" srcId="{C6462EF8-9C8D-426F-884C-03E3470754FF}" destId="{F2694B69-E52C-42D5-AF7C-D642A6E97504}" srcOrd="0" destOrd="0" presId="urn:microsoft.com/office/officeart/2005/8/layout/vList2"/>
    <dgm:cxn modelId="{052292DB-AD5F-480A-A205-0D6D11D282B3}" type="presOf" srcId="{9CD141B1-2400-452E-9E0D-F90D3FA25EE0}" destId="{CD199553-3BB9-4805-BD1C-969E21020B56}" srcOrd="0" destOrd="0" presId="urn:microsoft.com/office/officeart/2005/8/layout/vList2"/>
    <dgm:cxn modelId="{4DF0437B-C0E6-4545-87F3-01009343C36D}" type="presParOf" srcId="{F2694B69-E52C-42D5-AF7C-D642A6E97504}" destId="{CD199553-3BB9-4805-BD1C-969E21020B56}"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C6462EF8-9C8D-426F-884C-03E3470754FF}"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IN"/>
        </a:p>
      </dgm:t>
    </dgm:pt>
    <dgm:pt modelId="{9CD141B1-2400-452E-9E0D-F90D3FA25EE0}">
      <dgm:prSet/>
      <dgm:spPr/>
      <dgm:t>
        <a:bodyPr anchor="ctr" anchorCtr="0"/>
        <a:lstStyle/>
        <a:p>
          <a:r>
            <a:rPr lang="en-IN" b="1" dirty="0"/>
            <a:t>Results and Discussion</a:t>
          </a:r>
          <a:endParaRPr lang="en-IN" dirty="0"/>
        </a:p>
      </dgm:t>
    </dgm:pt>
    <dgm:pt modelId="{A280A876-B212-4746-A011-B3893B41E7AD}" type="parTrans" cxnId="{63836AB9-7E1E-42EE-8A6A-1967E7BCAA87}">
      <dgm:prSet/>
      <dgm:spPr/>
      <dgm:t>
        <a:bodyPr/>
        <a:lstStyle/>
        <a:p>
          <a:endParaRPr lang="en-IN"/>
        </a:p>
      </dgm:t>
    </dgm:pt>
    <dgm:pt modelId="{BDA9CF9B-68FF-44E1-A932-2B97E1978B87}" type="sibTrans" cxnId="{63836AB9-7E1E-42EE-8A6A-1967E7BCAA87}">
      <dgm:prSet/>
      <dgm:spPr/>
      <dgm:t>
        <a:bodyPr/>
        <a:lstStyle/>
        <a:p>
          <a:endParaRPr lang="en-IN"/>
        </a:p>
      </dgm:t>
    </dgm:pt>
    <dgm:pt modelId="{F2694B69-E52C-42D5-AF7C-D642A6E97504}" type="pres">
      <dgm:prSet presAssocID="{C6462EF8-9C8D-426F-884C-03E3470754FF}" presName="linear" presStyleCnt="0">
        <dgm:presLayoutVars>
          <dgm:animLvl val="lvl"/>
          <dgm:resizeHandles val="exact"/>
        </dgm:presLayoutVars>
      </dgm:prSet>
      <dgm:spPr/>
    </dgm:pt>
    <dgm:pt modelId="{CD199553-3BB9-4805-BD1C-969E21020B56}" type="pres">
      <dgm:prSet presAssocID="{9CD141B1-2400-452E-9E0D-F90D3FA25EE0}" presName="parentText" presStyleLbl="node1" presStyleIdx="0" presStyleCnt="1">
        <dgm:presLayoutVars>
          <dgm:chMax val="0"/>
          <dgm:bulletEnabled val="1"/>
        </dgm:presLayoutVars>
      </dgm:prSet>
      <dgm:spPr/>
    </dgm:pt>
  </dgm:ptLst>
  <dgm:cxnLst>
    <dgm:cxn modelId="{63836AB9-7E1E-42EE-8A6A-1967E7BCAA87}" srcId="{C6462EF8-9C8D-426F-884C-03E3470754FF}" destId="{9CD141B1-2400-452E-9E0D-F90D3FA25EE0}" srcOrd="0" destOrd="0" parTransId="{A280A876-B212-4746-A011-B3893B41E7AD}" sibTransId="{BDA9CF9B-68FF-44E1-A932-2B97E1978B87}"/>
    <dgm:cxn modelId="{E90583D2-892C-42FE-BB2A-994A844F7B43}" type="presOf" srcId="{C6462EF8-9C8D-426F-884C-03E3470754FF}" destId="{F2694B69-E52C-42D5-AF7C-D642A6E97504}" srcOrd="0" destOrd="0" presId="urn:microsoft.com/office/officeart/2005/8/layout/vList2"/>
    <dgm:cxn modelId="{052292DB-AD5F-480A-A205-0D6D11D282B3}" type="presOf" srcId="{9CD141B1-2400-452E-9E0D-F90D3FA25EE0}" destId="{CD199553-3BB9-4805-BD1C-969E21020B56}" srcOrd="0" destOrd="0" presId="urn:microsoft.com/office/officeart/2005/8/layout/vList2"/>
    <dgm:cxn modelId="{4DF0437B-C0E6-4545-87F3-01009343C36D}" type="presParOf" srcId="{F2694B69-E52C-42D5-AF7C-D642A6E97504}" destId="{CD199553-3BB9-4805-BD1C-969E21020B56}"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C9D5378-1723-40B5-BFD8-C1E972B5BB75}" type="doc">
      <dgm:prSet loTypeId="urn:microsoft.com/office/officeart/2005/8/layout/vList3" loCatId="list" qsTypeId="urn:microsoft.com/office/officeart/2005/8/quickstyle/simple1" qsCatId="simple" csTypeId="urn:microsoft.com/office/officeart/2005/8/colors/accent1_2" csCatId="accent1" phldr="1"/>
      <dgm:spPr/>
      <dgm:t>
        <a:bodyPr/>
        <a:lstStyle/>
        <a:p>
          <a:endParaRPr lang="en-IN"/>
        </a:p>
      </dgm:t>
    </dgm:pt>
    <dgm:pt modelId="{A947F086-B18E-41F9-A85F-AAE0C543F3B5}">
      <dgm:prSet/>
      <dgm:spPr/>
      <dgm:t>
        <a:bodyPr/>
        <a:lstStyle/>
        <a:p>
          <a:pPr algn="just"/>
          <a:r>
            <a:rPr lang="en-US" dirty="0"/>
            <a:t>The proposed approach for malicious URL detection employs a diverse ensemble of machine learning algorithms, Classifier using decision trees variants is trained on the training set, with hyperparameters optimized through techniques like cross-validation. After working with individual decision tree variants such as BDT, TDT and PPDT, we are explored ensemble techniques involving decision tree variants. By tuning and bagging these variants TBDT+BDT ensemble model are developed.  Evaluation of the trained model occurs on the testing set, assessing metrics, often using tools like confusion matrices. Logistic Regression serves as the foundational model, leveraging linear classification to identify patterns suggestive of Phishing URLs based on extracted features. </a:t>
          </a:r>
          <a:endParaRPr lang="en-IN" dirty="0"/>
        </a:p>
      </dgm:t>
    </dgm:pt>
    <dgm:pt modelId="{960CC3FB-ACB3-403B-9883-BB950540D41A}" type="parTrans" cxnId="{26190FF7-40FD-4A9D-B700-CB2EE333BFBD}">
      <dgm:prSet/>
      <dgm:spPr/>
      <dgm:t>
        <a:bodyPr/>
        <a:lstStyle/>
        <a:p>
          <a:endParaRPr lang="en-IN"/>
        </a:p>
      </dgm:t>
    </dgm:pt>
    <dgm:pt modelId="{9396A366-75B9-420A-89AE-5EA2DACC1586}" type="sibTrans" cxnId="{26190FF7-40FD-4A9D-B700-CB2EE333BFBD}">
      <dgm:prSet/>
      <dgm:spPr/>
      <dgm:t>
        <a:bodyPr/>
        <a:lstStyle/>
        <a:p>
          <a:endParaRPr lang="en-IN"/>
        </a:p>
      </dgm:t>
    </dgm:pt>
    <dgm:pt modelId="{3BF898F7-B5CE-44B2-AF97-A79060C02AF9}" type="pres">
      <dgm:prSet presAssocID="{DC9D5378-1723-40B5-BFD8-C1E972B5BB75}" presName="linearFlow" presStyleCnt="0">
        <dgm:presLayoutVars>
          <dgm:dir/>
          <dgm:resizeHandles val="exact"/>
        </dgm:presLayoutVars>
      </dgm:prSet>
      <dgm:spPr/>
    </dgm:pt>
    <dgm:pt modelId="{22EA95CA-E742-4A46-B3B7-FC325332C8BC}" type="pres">
      <dgm:prSet presAssocID="{A947F086-B18E-41F9-A85F-AAE0C543F3B5}" presName="composite" presStyleCnt="0"/>
      <dgm:spPr/>
    </dgm:pt>
    <dgm:pt modelId="{AC16BC95-AAEF-4C0A-BA4A-D8511979B768}" type="pres">
      <dgm:prSet presAssocID="{A947F086-B18E-41F9-A85F-AAE0C543F3B5}" presName="imgShp" presStyleLbl="fgImgPlace1" presStyleIdx="0" presStyleCnt="1" custScaleY="132306" custLinFactNeighborX="-10511" custLinFactNeighborY="-1433"/>
      <dgm:spPr>
        <a:blipFill>
          <a:blip xmlns:r="http://schemas.openxmlformats.org/officeDocument/2006/relationships" r:embed="rId1">
            <a:extLst>
              <a:ext uri="{28A0092B-C50C-407E-A947-70E740481C1C}">
                <a14:useLocalDpi xmlns:a14="http://schemas.microsoft.com/office/drawing/2010/main" val="0"/>
              </a:ext>
            </a:extLst>
          </a:blip>
          <a:srcRect/>
          <a:stretch>
            <a:fillRect l="-69000" r="-69000"/>
          </a:stretch>
        </a:blipFill>
      </dgm:spPr>
    </dgm:pt>
    <dgm:pt modelId="{A70D4A2D-4B38-48B4-94CC-602176336454}" type="pres">
      <dgm:prSet presAssocID="{A947F086-B18E-41F9-A85F-AAE0C543F3B5}" presName="txShp" presStyleLbl="node1" presStyleIdx="0" presStyleCnt="1" custScaleX="119502" custScaleY="113164">
        <dgm:presLayoutVars>
          <dgm:bulletEnabled val="1"/>
        </dgm:presLayoutVars>
      </dgm:prSet>
      <dgm:spPr/>
    </dgm:pt>
  </dgm:ptLst>
  <dgm:cxnLst>
    <dgm:cxn modelId="{53C50A23-7A74-4029-947F-89783EC41689}" type="presOf" srcId="{DC9D5378-1723-40B5-BFD8-C1E972B5BB75}" destId="{3BF898F7-B5CE-44B2-AF97-A79060C02AF9}" srcOrd="0" destOrd="0" presId="urn:microsoft.com/office/officeart/2005/8/layout/vList3"/>
    <dgm:cxn modelId="{6F8DC14C-043A-48C5-90FA-7C3B30BC09E0}" type="presOf" srcId="{A947F086-B18E-41F9-A85F-AAE0C543F3B5}" destId="{A70D4A2D-4B38-48B4-94CC-602176336454}" srcOrd="0" destOrd="0" presId="urn:microsoft.com/office/officeart/2005/8/layout/vList3"/>
    <dgm:cxn modelId="{26190FF7-40FD-4A9D-B700-CB2EE333BFBD}" srcId="{DC9D5378-1723-40B5-BFD8-C1E972B5BB75}" destId="{A947F086-B18E-41F9-A85F-AAE0C543F3B5}" srcOrd="0" destOrd="0" parTransId="{960CC3FB-ACB3-403B-9883-BB950540D41A}" sibTransId="{9396A366-75B9-420A-89AE-5EA2DACC1586}"/>
    <dgm:cxn modelId="{9F1B662B-763D-4D44-B199-EC4E2361CEC1}" type="presParOf" srcId="{3BF898F7-B5CE-44B2-AF97-A79060C02AF9}" destId="{22EA95CA-E742-4A46-B3B7-FC325332C8BC}" srcOrd="0" destOrd="0" presId="urn:microsoft.com/office/officeart/2005/8/layout/vList3"/>
    <dgm:cxn modelId="{DC52C8A8-562B-44B0-8606-9508C90541CB}" type="presParOf" srcId="{22EA95CA-E742-4A46-B3B7-FC325332C8BC}" destId="{AC16BC95-AAEF-4C0A-BA4A-D8511979B768}" srcOrd="0" destOrd="0" presId="urn:microsoft.com/office/officeart/2005/8/layout/vList3"/>
    <dgm:cxn modelId="{08AE25F2-1507-4FE9-B14D-0C1838AF5DCA}" type="presParOf" srcId="{22EA95CA-E742-4A46-B3B7-FC325332C8BC}" destId="{A70D4A2D-4B38-48B4-94CC-602176336454}" srcOrd="1" destOrd="0" presId="urn:microsoft.com/office/officeart/2005/8/layout/vList3"/>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22169EA-D67E-44FC-BB5D-AAB36311C956}" type="doc">
      <dgm:prSet loTypeId="urn:microsoft.com/office/officeart/2005/8/layout/process1" loCatId="process" qsTypeId="urn:microsoft.com/office/officeart/2005/8/quickstyle/simple1" qsCatId="simple" csTypeId="urn:microsoft.com/office/officeart/2005/8/colors/accent1_2" csCatId="accent1"/>
      <dgm:spPr/>
      <dgm:t>
        <a:bodyPr/>
        <a:lstStyle/>
        <a:p>
          <a:endParaRPr lang="en-IN"/>
        </a:p>
      </dgm:t>
    </dgm:pt>
    <dgm:pt modelId="{44A121C8-27A6-4054-94BE-9834158CC7F5}">
      <dgm:prSet/>
      <dgm:spPr/>
      <dgm:t>
        <a:bodyPr/>
        <a:lstStyle/>
        <a:p>
          <a:r>
            <a:rPr lang="en-IN" b="0"/>
            <a:t>Methodology</a:t>
          </a:r>
          <a:endParaRPr lang="en-IN"/>
        </a:p>
      </dgm:t>
    </dgm:pt>
    <dgm:pt modelId="{B35CFB4E-4985-4F09-8DCB-8CACACD8AD1A}" type="parTrans" cxnId="{DF73311E-569F-494F-9EA7-CAFD9F524EA9}">
      <dgm:prSet/>
      <dgm:spPr/>
      <dgm:t>
        <a:bodyPr/>
        <a:lstStyle/>
        <a:p>
          <a:endParaRPr lang="en-IN"/>
        </a:p>
      </dgm:t>
    </dgm:pt>
    <dgm:pt modelId="{AAD7BC46-E945-49F8-8D32-61B2C12680D4}" type="sibTrans" cxnId="{DF73311E-569F-494F-9EA7-CAFD9F524EA9}">
      <dgm:prSet/>
      <dgm:spPr/>
      <dgm:t>
        <a:bodyPr/>
        <a:lstStyle/>
        <a:p>
          <a:endParaRPr lang="en-IN"/>
        </a:p>
      </dgm:t>
    </dgm:pt>
    <dgm:pt modelId="{03FABB2A-5C28-4B50-9742-DA3726E7981A}" type="pres">
      <dgm:prSet presAssocID="{222169EA-D67E-44FC-BB5D-AAB36311C956}" presName="Name0" presStyleCnt="0">
        <dgm:presLayoutVars>
          <dgm:dir/>
          <dgm:resizeHandles val="exact"/>
        </dgm:presLayoutVars>
      </dgm:prSet>
      <dgm:spPr/>
    </dgm:pt>
    <dgm:pt modelId="{81610F40-AA43-4AB1-9180-75C87AE8CEBD}" type="pres">
      <dgm:prSet presAssocID="{44A121C8-27A6-4054-94BE-9834158CC7F5}" presName="node" presStyleLbl="node1" presStyleIdx="0" presStyleCnt="1" custLinFactNeighborX="8893">
        <dgm:presLayoutVars>
          <dgm:bulletEnabled val="1"/>
        </dgm:presLayoutVars>
      </dgm:prSet>
      <dgm:spPr/>
    </dgm:pt>
  </dgm:ptLst>
  <dgm:cxnLst>
    <dgm:cxn modelId="{DF73311E-569F-494F-9EA7-CAFD9F524EA9}" srcId="{222169EA-D67E-44FC-BB5D-AAB36311C956}" destId="{44A121C8-27A6-4054-94BE-9834158CC7F5}" srcOrd="0" destOrd="0" parTransId="{B35CFB4E-4985-4F09-8DCB-8CACACD8AD1A}" sibTransId="{AAD7BC46-E945-49F8-8D32-61B2C12680D4}"/>
    <dgm:cxn modelId="{E02F3C52-9D06-43FC-9BC9-A707BE9F9C6D}" type="presOf" srcId="{44A121C8-27A6-4054-94BE-9834158CC7F5}" destId="{81610F40-AA43-4AB1-9180-75C87AE8CEBD}" srcOrd="0" destOrd="0" presId="urn:microsoft.com/office/officeart/2005/8/layout/process1"/>
    <dgm:cxn modelId="{BDE02881-94DE-4523-A083-E450F7E20F37}" type="presOf" srcId="{222169EA-D67E-44FC-BB5D-AAB36311C956}" destId="{03FABB2A-5C28-4B50-9742-DA3726E7981A}" srcOrd="0" destOrd="0" presId="urn:microsoft.com/office/officeart/2005/8/layout/process1"/>
    <dgm:cxn modelId="{D3905BF9-5841-4173-B562-E7D4FA7D3D74}" type="presParOf" srcId="{03FABB2A-5C28-4B50-9742-DA3726E7981A}" destId="{81610F40-AA43-4AB1-9180-75C87AE8CEBD}" srcOrd="0"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C9D5378-1723-40B5-BFD8-C1E972B5BB75}" type="doc">
      <dgm:prSet loTypeId="urn:microsoft.com/office/officeart/2005/8/layout/vList3" loCatId="list" qsTypeId="urn:microsoft.com/office/officeart/2005/8/quickstyle/simple1" qsCatId="simple" csTypeId="urn:microsoft.com/office/officeart/2005/8/colors/accent1_2" csCatId="accent1" phldr="1"/>
      <dgm:spPr/>
      <dgm:t>
        <a:bodyPr/>
        <a:lstStyle/>
        <a:p>
          <a:endParaRPr lang="en-IN"/>
        </a:p>
      </dgm:t>
    </dgm:pt>
    <dgm:pt modelId="{A947F086-B18E-41F9-A85F-AAE0C543F3B5}">
      <dgm:prSet custT="1"/>
      <dgm:spPr/>
      <dgm:t>
        <a:bodyPr/>
        <a:lstStyle/>
        <a:p>
          <a:pPr algn="just">
            <a:lnSpc>
              <a:spcPct val="100000"/>
            </a:lnSpc>
          </a:pPr>
          <a:r>
            <a:rPr lang="en-IN" sz="800" dirty="0"/>
            <a:t>Multinomial Naive Bayes extends the analysis by employing probabilistic classification, efficiently processing textual features such as domain names and URL paths. </a:t>
          </a:r>
        </a:p>
        <a:p>
          <a:pPr algn="just">
            <a:lnSpc>
              <a:spcPct val="100000"/>
            </a:lnSpc>
          </a:pPr>
          <a:r>
            <a:rPr lang="en-IN" sz="800" dirty="0"/>
            <a:t>Isolation Forest contributes to anomaly detection by isolating URLs that deviate significantly from normal patterns, effectively identifying previously unseen malicious URLs. </a:t>
          </a:r>
        </a:p>
        <a:p>
          <a:pPr algn="just">
            <a:lnSpc>
              <a:spcPct val="100000"/>
            </a:lnSpc>
          </a:pPr>
          <a:r>
            <a:rPr lang="en-IN" sz="800" dirty="0"/>
            <a:t>Hierarchical Clustering organizes URLs into clusters based on feature similarities, aiding in the identification of coherent malicious URL clusters. </a:t>
          </a:r>
        </a:p>
        <a:p>
          <a:pPr algn="just">
            <a:lnSpc>
              <a:spcPct val="100000"/>
            </a:lnSpc>
          </a:pPr>
          <a:r>
            <a:rPr lang="en-IN" sz="800" dirty="0"/>
            <a:t>Lastly, Gaussian Mixture Models capture complex data distributions, enhancing the detection of subtle variations and anomalies within the URL dataset.</a:t>
          </a:r>
        </a:p>
        <a:p>
          <a:pPr algn="just">
            <a:lnSpc>
              <a:spcPct val="100000"/>
            </a:lnSpc>
          </a:pPr>
          <a:r>
            <a:rPr lang="en-IN" sz="800" dirty="0"/>
            <a:t>PCA is a technique called intensity drop commonly used to convert multi-dimensional set of data into a low-dimensional space while maintaining the vital Data</a:t>
          </a:r>
          <a:r>
            <a:rPr lang="en-US" sz="800" dirty="0"/>
            <a:t>. </a:t>
          </a:r>
        </a:p>
        <a:p>
          <a:pPr algn="just">
            <a:lnSpc>
              <a:spcPct val="100000"/>
            </a:lnSpc>
          </a:pPr>
          <a:r>
            <a:rPr lang="en-IN" sz="800" dirty="0"/>
            <a:t>To apply the Mean Shift model for phishing URL discovery, a dataset of URLs is collected, typically containing a mix of phishing and benign URLs. </a:t>
          </a:r>
        </a:p>
        <a:p>
          <a:pPr algn="just">
            <a:lnSpc>
              <a:spcPct val="100000"/>
            </a:lnSpc>
          </a:pPr>
          <a:r>
            <a:rPr lang="en-IN" sz="800" dirty="0"/>
            <a:t>Through systematic integration and utilization of these machine learning algorithms, the planned methodology aims to develop a robust and adaptive malicious URL detection system as shown in figure . </a:t>
          </a:r>
        </a:p>
        <a:p>
          <a:pPr algn="just">
            <a:lnSpc>
              <a:spcPct val="100000"/>
            </a:lnSpc>
          </a:pPr>
          <a:r>
            <a:rPr lang="en-IN" sz="800" dirty="0"/>
            <a:t>By combining the strengths of multiple algorithms, we seek to improve detection exactness while decreasing false (+)’s and false (-)’s. </a:t>
          </a:r>
        </a:p>
      </dgm:t>
    </dgm:pt>
    <dgm:pt modelId="{960CC3FB-ACB3-403B-9883-BB950540D41A}" type="parTrans" cxnId="{26190FF7-40FD-4A9D-B700-CB2EE333BFBD}">
      <dgm:prSet/>
      <dgm:spPr/>
      <dgm:t>
        <a:bodyPr/>
        <a:lstStyle/>
        <a:p>
          <a:endParaRPr lang="en-IN"/>
        </a:p>
      </dgm:t>
    </dgm:pt>
    <dgm:pt modelId="{9396A366-75B9-420A-89AE-5EA2DACC1586}" type="sibTrans" cxnId="{26190FF7-40FD-4A9D-B700-CB2EE333BFBD}">
      <dgm:prSet/>
      <dgm:spPr/>
      <dgm:t>
        <a:bodyPr/>
        <a:lstStyle/>
        <a:p>
          <a:endParaRPr lang="en-IN"/>
        </a:p>
      </dgm:t>
    </dgm:pt>
    <dgm:pt modelId="{3BF898F7-B5CE-44B2-AF97-A79060C02AF9}" type="pres">
      <dgm:prSet presAssocID="{DC9D5378-1723-40B5-BFD8-C1E972B5BB75}" presName="linearFlow" presStyleCnt="0">
        <dgm:presLayoutVars>
          <dgm:dir/>
          <dgm:resizeHandles val="exact"/>
        </dgm:presLayoutVars>
      </dgm:prSet>
      <dgm:spPr/>
    </dgm:pt>
    <dgm:pt modelId="{22EA95CA-E742-4A46-B3B7-FC325332C8BC}" type="pres">
      <dgm:prSet presAssocID="{A947F086-B18E-41F9-A85F-AAE0C543F3B5}" presName="composite" presStyleCnt="0"/>
      <dgm:spPr/>
    </dgm:pt>
    <dgm:pt modelId="{AC16BC95-AAEF-4C0A-BA4A-D8511979B768}" type="pres">
      <dgm:prSet presAssocID="{A947F086-B18E-41F9-A85F-AAE0C543F3B5}" presName="imgShp" presStyleLbl="fgImgPlace1" presStyleIdx="0" presStyleCnt="1" custScaleY="132306" custLinFactNeighborX="-10302" custLinFactNeighborY="-1433"/>
      <dgm:spPr>
        <a:blipFill>
          <a:blip xmlns:r="http://schemas.openxmlformats.org/officeDocument/2006/relationships" r:embed="rId1">
            <a:extLst>
              <a:ext uri="{28A0092B-C50C-407E-A947-70E740481C1C}">
                <a14:useLocalDpi xmlns:a14="http://schemas.microsoft.com/office/drawing/2010/main" val="0"/>
              </a:ext>
            </a:extLst>
          </a:blip>
          <a:srcRect/>
          <a:stretch>
            <a:fillRect l="-69000" r="-69000"/>
          </a:stretch>
        </a:blipFill>
      </dgm:spPr>
    </dgm:pt>
    <dgm:pt modelId="{A70D4A2D-4B38-48B4-94CC-602176336454}" type="pres">
      <dgm:prSet presAssocID="{A947F086-B18E-41F9-A85F-AAE0C543F3B5}" presName="txShp" presStyleLbl="node1" presStyleIdx="0" presStyleCnt="1" custScaleX="119502" custScaleY="113164" custLinFactNeighborX="5539" custLinFactNeighborY="-733">
        <dgm:presLayoutVars>
          <dgm:bulletEnabled val="1"/>
        </dgm:presLayoutVars>
      </dgm:prSet>
      <dgm:spPr/>
    </dgm:pt>
  </dgm:ptLst>
  <dgm:cxnLst>
    <dgm:cxn modelId="{53C50A23-7A74-4029-947F-89783EC41689}" type="presOf" srcId="{DC9D5378-1723-40B5-BFD8-C1E972B5BB75}" destId="{3BF898F7-B5CE-44B2-AF97-A79060C02AF9}" srcOrd="0" destOrd="0" presId="urn:microsoft.com/office/officeart/2005/8/layout/vList3"/>
    <dgm:cxn modelId="{6F8DC14C-043A-48C5-90FA-7C3B30BC09E0}" type="presOf" srcId="{A947F086-B18E-41F9-A85F-AAE0C543F3B5}" destId="{A70D4A2D-4B38-48B4-94CC-602176336454}" srcOrd="0" destOrd="0" presId="urn:microsoft.com/office/officeart/2005/8/layout/vList3"/>
    <dgm:cxn modelId="{26190FF7-40FD-4A9D-B700-CB2EE333BFBD}" srcId="{DC9D5378-1723-40B5-BFD8-C1E972B5BB75}" destId="{A947F086-B18E-41F9-A85F-AAE0C543F3B5}" srcOrd="0" destOrd="0" parTransId="{960CC3FB-ACB3-403B-9883-BB950540D41A}" sibTransId="{9396A366-75B9-420A-89AE-5EA2DACC1586}"/>
    <dgm:cxn modelId="{9F1B662B-763D-4D44-B199-EC4E2361CEC1}" type="presParOf" srcId="{3BF898F7-B5CE-44B2-AF97-A79060C02AF9}" destId="{22EA95CA-E742-4A46-B3B7-FC325332C8BC}" srcOrd="0" destOrd="0" presId="urn:microsoft.com/office/officeart/2005/8/layout/vList3"/>
    <dgm:cxn modelId="{DC52C8A8-562B-44B0-8606-9508C90541CB}" type="presParOf" srcId="{22EA95CA-E742-4A46-B3B7-FC325332C8BC}" destId="{AC16BC95-AAEF-4C0A-BA4A-D8511979B768}" srcOrd="0" destOrd="0" presId="urn:microsoft.com/office/officeart/2005/8/layout/vList3"/>
    <dgm:cxn modelId="{08AE25F2-1507-4FE9-B14D-0C1838AF5DCA}" type="presParOf" srcId="{22EA95CA-E742-4A46-B3B7-FC325332C8BC}" destId="{A70D4A2D-4B38-48B4-94CC-602176336454}" srcOrd="1" destOrd="0" presId="urn:microsoft.com/office/officeart/2005/8/layout/vList3"/>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22169EA-D67E-44FC-BB5D-AAB36311C956}" type="doc">
      <dgm:prSet loTypeId="urn:microsoft.com/office/officeart/2005/8/layout/process1" loCatId="process" qsTypeId="urn:microsoft.com/office/officeart/2005/8/quickstyle/simple1" qsCatId="simple" csTypeId="urn:microsoft.com/office/officeart/2005/8/colors/accent1_2" csCatId="accent1" phldr="1"/>
      <dgm:spPr/>
      <dgm:t>
        <a:bodyPr/>
        <a:lstStyle/>
        <a:p>
          <a:endParaRPr lang="en-IN"/>
        </a:p>
      </dgm:t>
    </dgm:pt>
    <dgm:pt modelId="{44A121C8-27A6-4054-94BE-9834158CC7F5}">
      <dgm:prSet/>
      <dgm:spPr/>
      <dgm:t>
        <a:bodyPr/>
        <a:lstStyle/>
        <a:p>
          <a:r>
            <a:rPr lang="en-IN" b="1" dirty="0"/>
            <a:t>Proposed Approach Architecture</a:t>
          </a:r>
          <a:endParaRPr lang="en-IN" dirty="0"/>
        </a:p>
      </dgm:t>
    </dgm:pt>
    <dgm:pt modelId="{B35CFB4E-4985-4F09-8DCB-8CACACD8AD1A}" type="parTrans" cxnId="{DF73311E-569F-494F-9EA7-CAFD9F524EA9}">
      <dgm:prSet/>
      <dgm:spPr/>
      <dgm:t>
        <a:bodyPr/>
        <a:lstStyle/>
        <a:p>
          <a:endParaRPr lang="en-IN"/>
        </a:p>
      </dgm:t>
    </dgm:pt>
    <dgm:pt modelId="{AAD7BC46-E945-49F8-8D32-61B2C12680D4}" type="sibTrans" cxnId="{DF73311E-569F-494F-9EA7-CAFD9F524EA9}">
      <dgm:prSet/>
      <dgm:spPr/>
      <dgm:t>
        <a:bodyPr/>
        <a:lstStyle/>
        <a:p>
          <a:endParaRPr lang="en-IN"/>
        </a:p>
      </dgm:t>
    </dgm:pt>
    <dgm:pt modelId="{03FABB2A-5C28-4B50-9742-DA3726E7981A}" type="pres">
      <dgm:prSet presAssocID="{222169EA-D67E-44FC-BB5D-AAB36311C956}" presName="Name0" presStyleCnt="0">
        <dgm:presLayoutVars>
          <dgm:dir/>
          <dgm:resizeHandles val="exact"/>
        </dgm:presLayoutVars>
      </dgm:prSet>
      <dgm:spPr/>
    </dgm:pt>
    <dgm:pt modelId="{81610F40-AA43-4AB1-9180-75C87AE8CEBD}" type="pres">
      <dgm:prSet presAssocID="{44A121C8-27A6-4054-94BE-9834158CC7F5}" presName="node" presStyleLbl="node1" presStyleIdx="0" presStyleCnt="1">
        <dgm:presLayoutVars>
          <dgm:bulletEnabled val="1"/>
        </dgm:presLayoutVars>
      </dgm:prSet>
      <dgm:spPr/>
    </dgm:pt>
  </dgm:ptLst>
  <dgm:cxnLst>
    <dgm:cxn modelId="{DF73311E-569F-494F-9EA7-CAFD9F524EA9}" srcId="{222169EA-D67E-44FC-BB5D-AAB36311C956}" destId="{44A121C8-27A6-4054-94BE-9834158CC7F5}" srcOrd="0" destOrd="0" parTransId="{B35CFB4E-4985-4F09-8DCB-8CACACD8AD1A}" sibTransId="{AAD7BC46-E945-49F8-8D32-61B2C12680D4}"/>
    <dgm:cxn modelId="{E02F3C52-9D06-43FC-9BC9-A707BE9F9C6D}" type="presOf" srcId="{44A121C8-27A6-4054-94BE-9834158CC7F5}" destId="{81610F40-AA43-4AB1-9180-75C87AE8CEBD}" srcOrd="0" destOrd="0" presId="urn:microsoft.com/office/officeart/2005/8/layout/process1"/>
    <dgm:cxn modelId="{BDE02881-94DE-4523-A083-E450F7E20F37}" type="presOf" srcId="{222169EA-D67E-44FC-BB5D-AAB36311C956}" destId="{03FABB2A-5C28-4B50-9742-DA3726E7981A}" srcOrd="0" destOrd="0" presId="urn:microsoft.com/office/officeart/2005/8/layout/process1"/>
    <dgm:cxn modelId="{D3905BF9-5841-4173-B562-E7D4FA7D3D74}" type="presParOf" srcId="{03FABB2A-5C28-4B50-9742-DA3726E7981A}" destId="{81610F40-AA43-4AB1-9180-75C87AE8CEBD}" srcOrd="0"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DC9D5378-1723-40B5-BFD8-C1E972B5BB75}" type="doc">
      <dgm:prSet loTypeId="urn:microsoft.com/office/officeart/2005/8/layout/vList3" loCatId="list" qsTypeId="urn:microsoft.com/office/officeart/2005/8/quickstyle/simple1" qsCatId="simple" csTypeId="urn:microsoft.com/office/officeart/2005/8/colors/accent1_2" csCatId="accent1" phldr="1"/>
      <dgm:spPr/>
      <dgm:t>
        <a:bodyPr/>
        <a:lstStyle/>
        <a:p>
          <a:endParaRPr lang="en-IN"/>
        </a:p>
      </dgm:t>
    </dgm:pt>
    <dgm:pt modelId="{A947F086-B18E-41F9-A85F-AAE0C543F3B5}">
      <dgm:prSet/>
      <dgm:spPr/>
      <dgm:t>
        <a:bodyPr/>
        <a:lstStyle/>
        <a:p>
          <a:pPr algn="just"/>
          <a:r>
            <a:rPr lang="en-IN" dirty="0"/>
            <a:t>The proposed approach presented in Figure . the Fit-Transform method is utilized to get the mean and variation for every feature found in our data. Here, the Fit-Transform method is used as a feature selection method to select the effective model for the predictions. The Ensemble model selects the optimal parametric values for the model's training process using a hyperparameter tuning technique, building upon Decision Tree Classifier variant models. The efficient train test split, which enhances the model's training, uses the cross-validated score. </a:t>
          </a:r>
          <a:r>
            <a:rPr lang="en-US" dirty="0"/>
            <a:t> </a:t>
          </a:r>
          <a:endParaRPr lang="en-IN" dirty="0"/>
        </a:p>
      </dgm:t>
    </dgm:pt>
    <dgm:pt modelId="{9396A366-75B9-420A-89AE-5EA2DACC1586}" type="sibTrans" cxnId="{26190FF7-40FD-4A9D-B700-CB2EE333BFBD}">
      <dgm:prSet/>
      <dgm:spPr/>
      <dgm:t>
        <a:bodyPr/>
        <a:lstStyle/>
        <a:p>
          <a:endParaRPr lang="en-IN"/>
        </a:p>
      </dgm:t>
    </dgm:pt>
    <dgm:pt modelId="{960CC3FB-ACB3-403B-9883-BB950540D41A}" type="parTrans" cxnId="{26190FF7-40FD-4A9D-B700-CB2EE333BFBD}">
      <dgm:prSet/>
      <dgm:spPr/>
      <dgm:t>
        <a:bodyPr/>
        <a:lstStyle/>
        <a:p>
          <a:endParaRPr lang="en-IN"/>
        </a:p>
      </dgm:t>
    </dgm:pt>
    <dgm:pt modelId="{3BF898F7-B5CE-44B2-AF97-A79060C02AF9}" type="pres">
      <dgm:prSet presAssocID="{DC9D5378-1723-40B5-BFD8-C1E972B5BB75}" presName="linearFlow" presStyleCnt="0">
        <dgm:presLayoutVars>
          <dgm:dir/>
          <dgm:resizeHandles val="exact"/>
        </dgm:presLayoutVars>
      </dgm:prSet>
      <dgm:spPr/>
    </dgm:pt>
    <dgm:pt modelId="{22EA95CA-E742-4A46-B3B7-FC325332C8BC}" type="pres">
      <dgm:prSet presAssocID="{A947F086-B18E-41F9-A85F-AAE0C543F3B5}" presName="composite" presStyleCnt="0"/>
      <dgm:spPr/>
    </dgm:pt>
    <dgm:pt modelId="{AC16BC95-AAEF-4C0A-BA4A-D8511979B768}" type="pres">
      <dgm:prSet presAssocID="{A947F086-B18E-41F9-A85F-AAE0C543F3B5}" presName="imgShp" presStyleLbl="fgImgPlace1" presStyleIdx="0" presStyleCnt="1" custScaleY="132306" custLinFactNeighborX="-10511" custLinFactNeighborY="-1433"/>
      <dgm:spPr>
        <a:blipFill>
          <a:blip xmlns:r="http://schemas.openxmlformats.org/officeDocument/2006/relationships" r:embed="rId1">
            <a:extLst>
              <a:ext uri="{28A0092B-C50C-407E-A947-70E740481C1C}">
                <a14:useLocalDpi xmlns:a14="http://schemas.microsoft.com/office/drawing/2010/main" val="0"/>
              </a:ext>
            </a:extLst>
          </a:blip>
          <a:srcRect/>
          <a:stretch>
            <a:fillRect l="-69000" r="-69000"/>
          </a:stretch>
        </a:blipFill>
      </dgm:spPr>
    </dgm:pt>
    <dgm:pt modelId="{A70D4A2D-4B38-48B4-94CC-602176336454}" type="pres">
      <dgm:prSet presAssocID="{A947F086-B18E-41F9-A85F-AAE0C543F3B5}" presName="txShp" presStyleLbl="node1" presStyleIdx="0" presStyleCnt="1" custScaleX="119502" custScaleY="113164">
        <dgm:presLayoutVars>
          <dgm:bulletEnabled val="1"/>
        </dgm:presLayoutVars>
      </dgm:prSet>
      <dgm:spPr/>
    </dgm:pt>
  </dgm:ptLst>
  <dgm:cxnLst>
    <dgm:cxn modelId="{53C50A23-7A74-4029-947F-89783EC41689}" type="presOf" srcId="{DC9D5378-1723-40B5-BFD8-C1E972B5BB75}" destId="{3BF898F7-B5CE-44B2-AF97-A79060C02AF9}" srcOrd="0" destOrd="0" presId="urn:microsoft.com/office/officeart/2005/8/layout/vList3"/>
    <dgm:cxn modelId="{6F8DC14C-043A-48C5-90FA-7C3B30BC09E0}" type="presOf" srcId="{A947F086-B18E-41F9-A85F-AAE0C543F3B5}" destId="{A70D4A2D-4B38-48B4-94CC-602176336454}" srcOrd="0" destOrd="0" presId="urn:microsoft.com/office/officeart/2005/8/layout/vList3"/>
    <dgm:cxn modelId="{26190FF7-40FD-4A9D-B700-CB2EE333BFBD}" srcId="{DC9D5378-1723-40B5-BFD8-C1E972B5BB75}" destId="{A947F086-B18E-41F9-A85F-AAE0C543F3B5}" srcOrd="0" destOrd="0" parTransId="{960CC3FB-ACB3-403B-9883-BB950540D41A}" sibTransId="{9396A366-75B9-420A-89AE-5EA2DACC1586}"/>
    <dgm:cxn modelId="{9F1B662B-763D-4D44-B199-EC4E2361CEC1}" type="presParOf" srcId="{3BF898F7-B5CE-44B2-AF97-A79060C02AF9}" destId="{22EA95CA-E742-4A46-B3B7-FC325332C8BC}" srcOrd="0" destOrd="0" presId="urn:microsoft.com/office/officeart/2005/8/layout/vList3"/>
    <dgm:cxn modelId="{DC52C8A8-562B-44B0-8606-9508C90541CB}" type="presParOf" srcId="{22EA95CA-E742-4A46-B3B7-FC325332C8BC}" destId="{AC16BC95-AAEF-4C0A-BA4A-D8511979B768}" srcOrd="0" destOrd="0" presId="urn:microsoft.com/office/officeart/2005/8/layout/vList3"/>
    <dgm:cxn modelId="{08AE25F2-1507-4FE9-B14D-0C1838AF5DCA}" type="presParOf" srcId="{22EA95CA-E742-4A46-B3B7-FC325332C8BC}" destId="{A70D4A2D-4B38-48B4-94CC-602176336454}" srcOrd="1" destOrd="0" presId="urn:microsoft.com/office/officeart/2005/8/layout/vList3"/>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C6462EF8-9C8D-426F-884C-03E3470754FF}"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IN"/>
        </a:p>
      </dgm:t>
    </dgm:pt>
    <dgm:pt modelId="{9CD141B1-2400-452E-9E0D-F90D3FA25EE0}">
      <dgm:prSet/>
      <dgm:spPr/>
      <dgm:t>
        <a:bodyPr anchor="ctr" anchorCtr="0"/>
        <a:lstStyle/>
        <a:p>
          <a:r>
            <a:rPr lang="en-IN" b="1" dirty="0"/>
            <a:t>Results and Discussion</a:t>
          </a:r>
          <a:endParaRPr lang="en-IN" dirty="0"/>
        </a:p>
      </dgm:t>
    </dgm:pt>
    <dgm:pt modelId="{A280A876-B212-4746-A011-B3893B41E7AD}" type="parTrans" cxnId="{63836AB9-7E1E-42EE-8A6A-1967E7BCAA87}">
      <dgm:prSet/>
      <dgm:spPr/>
      <dgm:t>
        <a:bodyPr/>
        <a:lstStyle/>
        <a:p>
          <a:endParaRPr lang="en-IN"/>
        </a:p>
      </dgm:t>
    </dgm:pt>
    <dgm:pt modelId="{BDA9CF9B-68FF-44E1-A932-2B97E1978B87}" type="sibTrans" cxnId="{63836AB9-7E1E-42EE-8A6A-1967E7BCAA87}">
      <dgm:prSet/>
      <dgm:spPr/>
      <dgm:t>
        <a:bodyPr/>
        <a:lstStyle/>
        <a:p>
          <a:endParaRPr lang="en-IN"/>
        </a:p>
      </dgm:t>
    </dgm:pt>
    <dgm:pt modelId="{F2694B69-E52C-42D5-AF7C-D642A6E97504}" type="pres">
      <dgm:prSet presAssocID="{C6462EF8-9C8D-426F-884C-03E3470754FF}" presName="linear" presStyleCnt="0">
        <dgm:presLayoutVars>
          <dgm:animLvl val="lvl"/>
          <dgm:resizeHandles val="exact"/>
        </dgm:presLayoutVars>
      </dgm:prSet>
      <dgm:spPr/>
    </dgm:pt>
    <dgm:pt modelId="{CD199553-3BB9-4805-BD1C-969E21020B56}" type="pres">
      <dgm:prSet presAssocID="{9CD141B1-2400-452E-9E0D-F90D3FA25EE0}" presName="parentText" presStyleLbl="node1" presStyleIdx="0" presStyleCnt="1">
        <dgm:presLayoutVars>
          <dgm:chMax val="0"/>
          <dgm:bulletEnabled val="1"/>
        </dgm:presLayoutVars>
      </dgm:prSet>
      <dgm:spPr/>
    </dgm:pt>
  </dgm:ptLst>
  <dgm:cxnLst>
    <dgm:cxn modelId="{63836AB9-7E1E-42EE-8A6A-1967E7BCAA87}" srcId="{C6462EF8-9C8D-426F-884C-03E3470754FF}" destId="{9CD141B1-2400-452E-9E0D-F90D3FA25EE0}" srcOrd="0" destOrd="0" parTransId="{A280A876-B212-4746-A011-B3893B41E7AD}" sibTransId="{BDA9CF9B-68FF-44E1-A932-2B97E1978B87}"/>
    <dgm:cxn modelId="{E90583D2-892C-42FE-BB2A-994A844F7B43}" type="presOf" srcId="{C6462EF8-9C8D-426F-884C-03E3470754FF}" destId="{F2694B69-E52C-42D5-AF7C-D642A6E97504}" srcOrd="0" destOrd="0" presId="urn:microsoft.com/office/officeart/2005/8/layout/vList2"/>
    <dgm:cxn modelId="{052292DB-AD5F-480A-A205-0D6D11D282B3}" type="presOf" srcId="{9CD141B1-2400-452E-9E0D-F90D3FA25EE0}" destId="{CD199553-3BB9-4805-BD1C-969E21020B56}" srcOrd="0" destOrd="0" presId="urn:microsoft.com/office/officeart/2005/8/layout/vList2"/>
    <dgm:cxn modelId="{4DF0437B-C0E6-4545-87F3-01009343C36D}" type="presParOf" srcId="{F2694B69-E52C-42D5-AF7C-D642A6E97504}" destId="{CD199553-3BB9-4805-BD1C-969E21020B56}"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C6462EF8-9C8D-426F-884C-03E3470754FF}"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IN"/>
        </a:p>
      </dgm:t>
    </dgm:pt>
    <dgm:pt modelId="{9CD141B1-2400-452E-9E0D-F90D3FA25EE0}">
      <dgm:prSet/>
      <dgm:spPr/>
      <dgm:t>
        <a:bodyPr anchor="ctr" anchorCtr="0"/>
        <a:lstStyle/>
        <a:p>
          <a:r>
            <a:rPr lang="en-IN" b="1" dirty="0"/>
            <a:t>Results and Discussion</a:t>
          </a:r>
          <a:endParaRPr lang="en-IN" dirty="0"/>
        </a:p>
      </dgm:t>
    </dgm:pt>
    <dgm:pt modelId="{A280A876-B212-4746-A011-B3893B41E7AD}" type="parTrans" cxnId="{63836AB9-7E1E-42EE-8A6A-1967E7BCAA87}">
      <dgm:prSet/>
      <dgm:spPr/>
      <dgm:t>
        <a:bodyPr/>
        <a:lstStyle/>
        <a:p>
          <a:endParaRPr lang="en-IN"/>
        </a:p>
      </dgm:t>
    </dgm:pt>
    <dgm:pt modelId="{BDA9CF9B-68FF-44E1-A932-2B97E1978B87}" type="sibTrans" cxnId="{63836AB9-7E1E-42EE-8A6A-1967E7BCAA87}">
      <dgm:prSet/>
      <dgm:spPr/>
      <dgm:t>
        <a:bodyPr/>
        <a:lstStyle/>
        <a:p>
          <a:endParaRPr lang="en-IN"/>
        </a:p>
      </dgm:t>
    </dgm:pt>
    <dgm:pt modelId="{F2694B69-E52C-42D5-AF7C-D642A6E97504}" type="pres">
      <dgm:prSet presAssocID="{C6462EF8-9C8D-426F-884C-03E3470754FF}" presName="linear" presStyleCnt="0">
        <dgm:presLayoutVars>
          <dgm:animLvl val="lvl"/>
          <dgm:resizeHandles val="exact"/>
        </dgm:presLayoutVars>
      </dgm:prSet>
      <dgm:spPr/>
    </dgm:pt>
    <dgm:pt modelId="{CD199553-3BB9-4805-BD1C-969E21020B56}" type="pres">
      <dgm:prSet presAssocID="{9CD141B1-2400-452E-9E0D-F90D3FA25EE0}" presName="parentText" presStyleLbl="node1" presStyleIdx="0" presStyleCnt="1">
        <dgm:presLayoutVars>
          <dgm:chMax val="0"/>
          <dgm:bulletEnabled val="1"/>
        </dgm:presLayoutVars>
      </dgm:prSet>
      <dgm:spPr/>
    </dgm:pt>
  </dgm:ptLst>
  <dgm:cxnLst>
    <dgm:cxn modelId="{63836AB9-7E1E-42EE-8A6A-1967E7BCAA87}" srcId="{C6462EF8-9C8D-426F-884C-03E3470754FF}" destId="{9CD141B1-2400-452E-9E0D-F90D3FA25EE0}" srcOrd="0" destOrd="0" parTransId="{A280A876-B212-4746-A011-B3893B41E7AD}" sibTransId="{BDA9CF9B-68FF-44E1-A932-2B97E1978B87}"/>
    <dgm:cxn modelId="{E90583D2-892C-42FE-BB2A-994A844F7B43}" type="presOf" srcId="{C6462EF8-9C8D-426F-884C-03E3470754FF}" destId="{F2694B69-E52C-42D5-AF7C-D642A6E97504}" srcOrd="0" destOrd="0" presId="urn:microsoft.com/office/officeart/2005/8/layout/vList2"/>
    <dgm:cxn modelId="{052292DB-AD5F-480A-A205-0D6D11D282B3}" type="presOf" srcId="{9CD141B1-2400-452E-9E0D-F90D3FA25EE0}" destId="{CD199553-3BB9-4805-BD1C-969E21020B56}" srcOrd="0" destOrd="0" presId="urn:microsoft.com/office/officeart/2005/8/layout/vList2"/>
    <dgm:cxn modelId="{4DF0437B-C0E6-4545-87F3-01009343C36D}" type="presParOf" srcId="{F2694B69-E52C-42D5-AF7C-D642A6E97504}" destId="{CD199553-3BB9-4805-BD1C-969E21020B56}"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C6462EF8-9C8D-426F-884C-03E3470754FF}"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IN"/>
        </a:p>
      </dgm:t>
    </dgm:pt>
    <dgm:pt modelId="{9CD141B1-2400-452E-9E0D-F90D3FA25EE0}">
      <dgm:prSet/>
      <dgm:spPr/>
      <dgm:t>
        <a:bodyPr anchor="ctr" anchorCtr="0"/>
        <a:lstStyle/>
        <a:p>
          <a:r>
            <a:rPr lang="en-IN" b="1" dirty="0"/>
            <a:t>Results and Discussion</a:t>
          </a:r>
          <a:endParaRPr lang="en-IN" dirty="0"/>
        </a:p>
      </dgm:t>
    </dgm:pt>
    <dgm:pt modelId="{A280A876-B212-4746-A011-B3893B41E7AD}" type="parTrans" cxnId="{63836AB9-7E1E-42EE-8A6A-1967E7BCAA87}">
      <dgm:prSet/>
      <dgm:spPr/>
      <dgm:t>
        <a:bodyPr/>
        <a:lstStyle/>
        <a:p>
          <a:endParaRPr lang="en-IN"/>
        </a:p>
      </dgm:t>
    </dgm:pt>
    <dgm:pt modelId="{BDA9CF9B-68FF-44E1-A932-2B97E1978B87}" type="sibTrans" cxnId="{63836AB9-7E1E-42EE-8A6A-1967E7BCAA87}">
      <dgm:prSet/>
      <dgm:spPr/>
      <dgm:t>
        <a:bodyPr/>
        <a:lstStyle/>
        <a:p>
          <a:endParaRPr lang="en-IN"/>
        </a:p>
      </dgm:t>
    </dgm:pt>
    <dgm:pt modelId="{F2694B69-E52C-42D5-AF7C-D642A6E97504}" type="pres">
      <dgm:prSet presAssocID="{C6462EF8-9C8D-426F-884C-03E3470754FF}" presName="linear" presStyleCnt="0">
        <dgm:presLayoutVars>
          <dgm:animLvl val="lvl"/>
          <dgm:resizeHandles val="exact"/>
        </dgm:presLayoutVars>
      </dgm:prSet>
      <dgm:spPr/>
    </dgm:pt>
    <dgm:pt modelId="{CD199553-3BB9-4805-BD1C-969E21020B56}" type="pres">
      <dgm:prSet presAssocID="{9CD141B1-2400-452E-9E0D-F90D3FA25EE0}" presName="parentText" presStyleLbl="node1" presStyleIdx="0" presStyleCnt="1">
        <dgm:presLayoutVars>
          <dgm:chMax val="0"/>
          <dgm:bulletEnabled val="1"/>
        </dgm:presLayoutVars>
      </dgm:prSet>
      <dgm:spPr/>
    </dgm:pt>
  </dgm:ptLst>
  <dgm:cxnLst>
    <dgm:cxn modelId="{63836AB9-7E1E-42EE-8A6A-1967E7BCAA87}" srcId="{C6462EF8-9C8D-426F-884C-03E3470754FF}" destId="{9CD141B1-2400-452E-9E0D-F90D3FA25EE0}" srcOrd="0" destOrd="0" parTransId="{A280A876-B212-4746-A011-B3893B41E7AD}" sibTransId="{BDA9CF9B-68FF-44E1-A932-2B97E1978B87}"/>
    <dgm:cxn modelId="{E90583D2-892C-42FE-BB2A-994A844F7B43}" type="presOf" srcId="{C6462EF8-9C8D-426F-884C-03E3470754FF}" destId="{F2694B69-E52C-42D5-AF7C-D642A6E97504}" srcOrd="0" destOrd="0" presId="urn:microsoft.com/office/officeart/2005/8/layout/vList2"/>
    <dgm:cxn modelId="{052292DB-AD5F-480A-A205-0D6D11D282B3}" type="presOf" srcId="{9CD141B1-2400-452E-9E0D-F90D3FA25EE0}" destId="{CD199553-3BB9-4805-BD1C-969E21020B56}" srcOrd="0" destOrd="0" presId="urn:microsoft.com/office/officeart/2005/8/layout/vList2"/>
    <dgm:cxn modelId="{4DF0437B-C0E6-4545-87F3-01009343C36D}" type="presParOf" srcId="{F2694B69-E52C-42D5-AF7C-D642A6E97504}" destId="{CD199553-3BB9-4805-BD1C-969E21020B56}"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1610F40-AA43-4AB1-9180-75C87AE8CEBD}">
      <dsp:nvSpPr>
        <dsp:cNvPr id="0" name=""/>
        <dsp:cNvSpPr/>
      </dsp:nvSpPr>
      <dsp:spPr>
        <a:xfrm>
          <a:off x="1920" y="0"/>
          <a:ext cx="3928396" cy="58782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IN" sz="2500" b="0" kern="1200"/>
            <a:t>Methodology</a:t>
          </a:r>
          <a:endParaRPr lang="en-IN" sz="2500" kern="1200"/>
        </a:p>
      </dsp:txBody>
      <dsp:txXfrm>
        <a:off x="19137" y="17217"/>
        <a:ext cx="3893962" cy="553395"/>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199553-3BB9-4805-BD1C-969E21020B56}">
      <dsp:nvSpPr>
        <dsp:cNvPr id="0" name=""/>
        <dsp:cNvSpPr/>
      </dsp:nvSpPr>
      <dsp:spPr>
        <a:xfrm>
          <a:off x="0" y="15833"/>
          <a:ext cx="2716529" cy="43173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IN" sz="1800" b="1" kern="1200" dirty="0"/>
            <a:t>Results and Discussion</a:t>
          </a:r>
          <a:endParaRPr lang="en-IN" sz="1800" kern="1200" dirty="0"/>
        </a:p>
      </dsp:txBody>
      <dsp:txXfrm>
        <a:off x="21075" y="36908"/>
        <a:ext cx="2674379" cy="389580"/>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199553-3BB9-4805-BD1C-969E21020B56}">
      <dsp:nvSpPr>
        <dsp:cNvPr id="0" name=""/>
        <dsp:cNvSpPr/>
      </dsp:nvSpPr>
      <dsp:spPr>
        <a:xfrm>
          <a:off x="0" y="15833"/>
          <a:ext cx="2716529" cy="43173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IN" sz="1800" b="1" kern="1200" dirty="0"/>
            <a:t>Results and Discussion</a:t>
          </a:r>
          <a:endParaRPr lang="en-IN" sz="1800" kern="1200" dirty="0"/>
        </a:p>
      </dsp:txBody>
      <dsp:txXfrm>
        <a:off x="21075" y="36908"/>
        <a:ext cx="2674379" cy="389580"/>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199553-3BB9-4805-BD1C-969E21020B56}">
      <dsp:nvSpPr>
        <dsp:cNvPr id="0" name=""/>
        <dsp:cNvSpPr/>
      </dsp:nvSpPr>
      <dsp:spPr>
        <a:xfrm>
          <a:off x="0" y="15833"/>
          <a:ext cx="2716529" cy="43173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IN" sz="1800" b="1" kern="1200" dirty="0"/>
            <a:t>Results and Discussion</a:t>
          </a:r>
          <a:endParaRPr lang="en-IN" sz="1800" kern="1200" dirty="0"/>
        </a:p>
      </dsp:txBody>
      <dsp:txXfrm>
        <a:off x="21075" y="36908"/>
        <a:ext cx="2674379" cy="389580"/>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199553-3BB9-4805-BD1C-969E21020B56}">
      <dsp:nvSpPr>
        <dsp:cNvPr id="0" name=""/>
        <dsp:cNvSpPr/>
      </dsp:nvSpPr>
      <dsp:spPr>
        <a:xfrm>
          <a:off x="0" y="15833"/>
          <a:ext cx="2716529" cy="43173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IN" sz="1800" b="1" kern="1200" dirty="0"/>
            <a:t>Results and Discussion</a:t>
          </a:r>
          <a:endParaRPr lang="en-IN" sz="1800" kern="1200" dirty="0"/>
        </a:p>
      </dsp:txBody>
      <dsp:txXfrm>
        <a:off x="21075" y="36908"/>
        <a:ext cx="2674379" cy="389580"/>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199553-3BB9-4805-BD1C-969E21020B56}">
      <dsp:nvSpPr>
        <dsp:cNvPr id="0" name=""/>
        <dsp:cNvSpPr/>
      </dsp:nvSpPr>
      <dsp:spPr>
        <a:xfrm>
          <a:off x="0" y="15833"/>
          <a:ext cx="2716529" cy="43173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IN" sz="1800" b="1" kern="1200" dirty="0"/>
            <a:t>Results and Discussion</a:t>
          </a:r>
          <a:endParaRPr lang="en-IN" sz="1800" kern="1200" dirty="0"/>
        </a:p>
      </dsp:txBody>
      <dsp:txXfrm>
        <a:off x="21075" y="36908"/>
        <a:ext cx="2674379" cy="38958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0D4A2D-4B38-48B4-94CC-602176336454}">
      <dsp:nvSpPr>
        <dsp:cNvPr id="0" name=""/>
        <dsp:cNvSpPr/>
      </dsp:nvSpPr>
      <dsp:spPr>
        <a:xfrm rot="10800000">
          <a:off x="1158417" y="1403173"/>
          <a:ext cx="5978424" cy="2851957"/>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11338" tIns="45720" rIns="85344" bIns="45720" numCol="1" spcCol="1270" anchor="ctr" anchorCtr="0">
          <a:noAutofit/>
        </a:bodyPr>
        <a:lstStyle/>
        <a:p>
          <a:pPr marL="0" lvl="0" indent="0" algn="just" defTabSz="533400">
            <a:lnSpc>
              <a:spcPct val="90000"/>
            </a:lnSpc>
            <a:spcBef>
              <a:spcPct val="0"/>
            </a:spcBef>
            <a:spcAft>
              <a:spcPct val="35000"/>
            </a:spcAft>
            <a:buNone/>
          </a:pPr>
          <a:r>
            <a:rPr lang="en-US" sz="1200" kern="1200" dirty="0"/>
            <a:t>The proposed approach for malicious URL detection employs a diverse ensemble of machine learning algorithms, Classifier using decision trees variants is trained on the training set, with hyperparameters optimized through techniques like cross-validation. After working with individual decision tree variants such as BDT, TDT and PPDT, we are explored ensemble techniques involving decision tree variants. By tuning and bagging these variants TBDT+BDT ensemble model are developed.  Evaluation of the trained model occurs on the testing set, assessing metrics, often using tools like confusion matrices. Logistic Regression serves as the foundational model, leveraging linear classification to identify patterns suggestive of Phishing URLs based on extracted features. </a:t>
          </a:r>
          <a:endParaRPr lang="en-IN" sz="1200" kern="1200" dirty="0"/>
        </a:p>
      </dsp:txBody>
      <dsp:txXfrm rot="10800000">
        <a:off x="1871406" y="1403173"/>
        <a:ext cx="5265435" cy="2851957"/>
      </dsp:txXfrm>
    </dsp:sp>
    <dsp:sp modelId="{AC16BC95-AAEF-4C0A-BA4A-D8511979B768}">
      <dsp:nvSpPr>
        <dsp:cNvPr id="0" name=""/>
        <dsp:cNvSpPr/>
      </dsp:nvSpPr>
      <dsp:spPr>
        <a:xfrm>
          <a:off x="121240" y="1125850"/>
          <a:ext cx="2520198" cy="3334374"/>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69000" r="-69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1610F40-AA43-4AB1-9180-75C87AE8CEBD}">
      <dsp:nvSpPr>
        <dsp:cNvPr id="0" name=""/>
        <dsp:cNvSpPr/>
      </dsp:nvSpPr>
      <dsp:spPr>
        <a:xfrm>
          <a:off x="3705" y="0"/>
          <a:ext cx="3790872" cy="58782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IN" sz="2500" b="0" kern="1200"/>
            <a:t>Methodology</a:t>
          </a:r>
          <a:endParaRPr lang="en-IN" sz="2500" kern="1200"/>
        </a:p>
      </dsp:txBody>
      <dsp:txXfrm>
        <a:off x="20922" y="17217"/>
        <a:ext cx="3756438" cy="55339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0D4A2D-4B38-48B4-94CC-602176336454}">
      <dsp:nvSpPr>
        <dsp:cNvPr id="0" name=""/>
        <dsp:cNvSpPr/>
      </dsp:nvSpPr>
      <dsp:spPr>
        <a:xfrm rot="10800000">
          <a:off x="1434905" y="1386110"/>
          <a:ext cx="5978424" cy="2849172"/>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10252" tIns="30480" rIns="56896" bIns="30480" numCol="1" spcCol="1270" anchor="ctr" anchorCtr="0">
          <a:noAutofit/>
        </a:bodyPr>
        <a:lstStyle/>
        <a:p>
          <a:pPr marL="0" lvl="0" indent="0" algn="just" defTabSz="355600">
            <a:lnSpc>
              <a:spcPct val="100000"/>
            </a:lnSpc>
            <a:spcBef>
              <a:spcPct val="0"/>
            </a:spcBef>
            <a:spcAft>
              <a:spcPct val="35000"/>
            </a:spcAft>
            <a:buNone/>
          </a:pPr>
          <a:r>
            <a:rPr lang="en-IN" sz="800" kern="1200" dirty="0"/>
            <a:t>Multinomial Naive Bayes extends the analysis by employing probabilistic classification, efficiently processing textual features such as domain names and URL paths. </a:t>
          </a:r>
        </a:p>
        <a:p>
          <a:pPr marL="0" lvl="0" indent="0" algn="just" defTabSz="355600">
            <a:lnSpc>
              <a:spcPct val="100000"/>
            </a:lnSpc>
            <a:spcBef>
              <a:spcPct val="0"/>
            </a:spcBef>
            <a:spcAft>
              <a:spcPct val="35000"/>
            </a:spcAft>
            <a:buNone/>
          </a:pPr>
          <a:r>
            <a:rPr lang="en-IN" sz="800" kern="1200" dirty="0"/>
            <a:t>Isolation Forest contributes to anomaly detection by isolating URLs that deviate significantly from normal patterns, effectively identifying previously unseen malicious URLs. </a:t>
          </a:r>
        </a:p>
        <a:p>
          <a:pPr marL="0" lvl="0" indent="0" algn="just" defTabSz="355600">
            <a:lnSpc>
              <a:spcPct val="100000"/>
            </a:lnSpc>
            <a:spcBef>
              <a:spcPct val="0"/>
            </a:spcBef>
            <a:spcAft>
              <a:spcPct val="35000"/>
            </a:spcAft>
            <a:buNone/>
          </a:pPr>
          <a:r>
            <a:rPr lang="en-IN" sz="800" kern="1200" dirty="0"/>
            <a:t>Hierarchical Clustering organizes URLs into clusters based on feature similarities, aiding in the identification of coherent malicious URL clusters. </a:t>
          </a:r>
        </a:p>
        <a:p>
          <a:pPr marL="0" lvl="0" indent="0" algn="just" defTabSz="355600">
            <a:lnSpc>
              <a:spcPct val="100000"/>
            </a:lnSpc>
            <a:spcBef>
              <a:spcPct val="0"/>
            </a:spcBef>
            <a:spcAft>
              <a:spcPct val="35000"/>
            </a:spcAft>
            <a:buNone/>
          </a:pPr>
          <a:r>
            <a:rPr lang="en-IN" sz="800" kern="1200" dirty="0"/>
            <a:t>Lastly, Gaussian Mixture Models capture complex data distributions, enhancing the detection of subtle variations and anomalies within the URL dataset.</a:t>
          </a:r>
        </a:p>
        <a:p>
          <a:pPr marL="0" lvl="0" indent="0" algn="just" defTabSz="355600">
            <a:lnSpc>
              <a:spcPct val="100000"/>
            </a:lnSpc>
            <a:spcBef>
              <a:spcPct val="0"/>
            </a:spcBef>
            <a:spcAft>
              <a:spcPct val="35000"/>
            </a:spcAft>
            <a:buNone/>
          </a:pPr>
          <a:r>
            <a:rPr lang="en-IN" sz="800" kern="1200" dirty="0"/>
            <a:t>PCA is a technique called intensity drop commonly used to convert multi-dimensional set of data into a low-dimensional space while maintaining the vital Data</a:t>
          </a:r>
          <a:r>
            <a:rPr lang="en-US" sz="800" kern="1200" dirty="0"/>
            <a:t>. </a:t>
          </a:r>
        </a:p>
        <a:p>
          <a:pPr marL="0" lvl="0" indent="0" algn="just" defTabSz="355600">
            <a:lnSpc>
              <a:spcPct val="100000"/>
            </a:lnSpc>
            <a:spcBef>
              <a:spcPct val="0"/>
            </a:spcBef>
            <a:spcAft>
              <a:spcPct val="35000"/>
            </a:spcAft>
            <a:buNone/>
          </a:pPr>
          <a:r>
            <a:rPr lang="en-IN" sz="800" kern="1200" dirty="0"/>
            <a:t>To apply the Mean Shift model for phishing URL discovery, a dataset of URLs is collected, typically containing a mix of phishing and benign URLs. </a:t>
          </a:r>
        </a:p>
        <a:p>
          <a:pPr marL="0" lvl="0" indent="0" algn="just" defTabSz="355600">
            <a:lnSpc>
              <a:spcPct val="100000"/>
            </a:lnSpc>
            <a:spcBef>
              <a:spcPct val="0"/>
            </a:spcBef>
            <a:spcAft>
              <a:spcPct val="35000"/>
            </a:spcAft>
            <a:buNone/>
          </a:pPr>
          <a:r>
            <a:rPr lang="en-IN" sz="800" kern="1200" dirty="0"/>
            <a:t>Through systematic integration and utilization of these machine learning algorithms, the planned methodology aims to develop a robust and adaptive malicious URL detection system as shown in figure . </a:t>
          </a:r>
        </a:p>
        <a:p>
          <a:pPr marL="0" lvl="0" indent="0" algn="just" defTabSz="355600">
            <a:lnSpc>
              <a:spcPct val="100000"/>
            </a:lnSpc>
            <a:spcBef>
              <a:spcPct val="0"/>
            </a:spcBef>
            <a:spcAft>
              <a:spcPct val="35000"/>
            </a:spcAft>
            <a:buNone/>
          </a:pPr>
          <a:r>
            <a:rPr lang="en-IN" sz="800" kern="1200" dirty="0"/>
            <a:t>By combining the strengths of multiple algorithms, we seek to improve detection exactness while decreasing false (+)’s and false (-)’s. </a:t>
          </a:r>
        </a:p>
      </dsp:txBody>
      <dsp:txXfrm rot="10800000">
        <a:off x="2147198" y="1386110"/>
        <a:ext cx="5266131" cy="2849172"/>
      </dsp:txXfrm>
    </dsp:sp>
    <dsp:sp modelId="{AC16BC95-AAEF-4C0A-BA4A-D8511979B768}">
      <dsp:nvSpPr>
        <dsp:cNvPr id="0" name=""/>
        <dsp:cNvSpPr/>
      </dsp:nvSpPr>
      <dsp:spPr>
        <a:xfrm>
          <a:off x="127376" y="1127513"/>
          <a:ext cx="2517737" cy="3331117"/>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69000" r="-69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1610F40-AA43-4AB1-9180-75C87AE8CEBD}">
      <dsp:nvSpPr>
        <dsp:cNvPr id="0" name=""/>
        <dsp:cNvSpPr/>
      </dsp:nvSpPr>
      <dsp:spPr>
        <a:xfrm>
          <a:off x="1920" y="0"/>
          <a:ext cx="3928396" cy="58782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IN" sz="1800" b="1" kern="1200" dirty="0"/>
            <a:t>Proposed Approach Architecture</a:t>
          </a:r>
          <a:endParaRPr lang="en-IN" sz="1800" kern="1200" dirty="0"/>
        </a:p>
      </dsp:txBody>
      <dsp:txXfrm>
        <a:off x="19137" y="17217"/>
        <a:ext cx="3893962" cy="55339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0D4A2D-4B38-48B4-94CC-602176336454}">
      <dsp:nvSpPr>
        <dsp:cNvPr id="0" name=""/>
        <dsp:cNvSpPr/>
      </dsp:nvSpPr>
      <dsp:spPr>
        <a:xfrm rot="10800000">
          <a:off x="1158417" y="1403173"/>
          <a:ext cx="5978424" cy="2851957"/>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11338" tIns="57150" rIns="106680" bIns="57150" numCol="1" spcCol="1270" anchor="ctr" anchorCtr="0">
          <a:noAutofit/>
        </a:bodyPr>
        <a:lstStyle/>
        <a:p>
          <a:pPr marL="0" lvl="0" indent="0" algn="just" defTabSz="666750">
            <a:lnSpc>
              <a:spcPct val="90000"/>
            </a:lnSpc>
            <a:spcBef>
              <a:spcPct val="0"/>
            </a:spcBef>
            <a:spcAft>
              <a:spcPct val="35000"/>
            </a:spcAft>
            <a:buNone/>
          </a:pPr>
          <a:r>
            <a:rPr lang="en-IN" sz="1500" kern="1200" dirty="0"/>
            <a:t>The proposed approach presented in Figure . the Fit-Transform method is utilized to get the mean and variation for every feature found in our data. Here, the Fit-Transform method is used as a feature selection method to select the effective model for the predictions. The Ensemble model selects the optimal parametric values for the model's training process using a hyperparameter tuning technique, building upon Decision Tree Classifier variant models. The efficient train test split, which enhances the model's training, uses the cross-validated score. </a:t>
          </a:r>
          <a:r>
            <a:rPr lang="en-US" sz="1500" kern="1200" dirty="0"/>
            <a:t> </a:t>
          </a:r>
          <a:endParaRPr lang="en-IN" sz="1500" kern="1200" dirty="0"/>
        </a:p>
      </dsp:txBody>
      <dsp:txXfrm rot="10800000">
        <a:off x="1871406" y="1403173"/>
        <a:ext cx="5265435" cy="2851957"/>
      </dsp:txXfrm>
    </dsp:sp>
    <dsp:sp modelId="{AC16BC95-AAEF-4C0A-BA4A-D8511979B768}">
      <dsp:nvSpPr>
        <dsp:cNvPr id="0" name=""/>
        <dsp:cNvSpPr/>
      </dsp:nvSpPr>
      <dsp:spPr>
        <a:xfrm>
          <a:off x="121240" y="1125850"/>
          <a:ext cx="2520198" cy="3334374"/>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69000" r="-69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199553-3BB9-4805-BD1C-969E21020B56}">
      <dsp:nvSpPr>
        <dsp:cNvPr id="0" name=""/>
        <dsp:cNvSpPr/>
      </dsp:nvSpPr>
      <dsp:spPr>
        <a:xfrm>
          <a:off x="0" y="15833"/>
          <a:ext cx="2716529" cy="43173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IN" sz="1800" b="1" kern="1200" dirty="0"/>
            <a:t>Results and Discussion</a:t>
          </a:r>
          <a:endParaRPr lang="en-IN" sz="1800" kern="1200" dirty="0"/>
        </a:p>
      </dsp:txBody>
      <dsp:txXfrm>
        <a:off x="21075" y="36908"/>
        <a:ext cx="2674379" cy="38958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199553-3BB9-4805-BD1C-969E21020B56}">
      <dsp:nvSpPr>
        <dsp:cNvPr id="0" name=""/>
        <dsp:cNvSpPr/>
      </dsp:nvSpPr>
      <dsp:spPr>
        <a:xfrm>
          <a:off x="0" y="15833"/>
          <a:ext cx="2716529" cy="43173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IN" sz="1800" b="1" kern="1200" dirty="0"/>
            <a:t>Results and Discussion</a:t>
          </a:r>
          <a:endParaRPr lang="en-IN" sz="1800" kern="1200" dirty="0"/>
        </a:p>
      </dsp:txBody>
      <dsp:txXfrm>
        <a:off x="21075" y="36908"/>
        <a:ext cx="2674379" cy="38958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199553-3BB9-4805-BD1C-969E21020B56}">
      <dsp:nvSpPr>
        <dsp:cNvPr id="0" name=""/>
        <dsp:cNvSpPr/>
      </dsp:nvSpPr>
      <dsp:spPr>
        <a:xfrm>
          <a:off x="0" y="15833"/>
          <a:ext cx="2716529" cy="43173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IN" sz="1800" b="1" kern="1200" dirty="0"/>
            <a:t>Results and Discussion</a:t>
          </a:r>
          <a:endParaRPr lang="en-IN" sz="1800" kern="1200" dirty="0"/>
        </a:p>
      </dsp:txBody>
      <dsp:txXfrm>
        <a:off x="21075" y="36908"/>
        <a:ext cx="2674379" cy="389580"/>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8C6E15A-68A1-4325-9C5F-493DD7F2CA02}" type="datetimeFigureOut">
              <a:rPr lang="en-IN" smtClean="0"/>
              <a:t>15-05-2024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348A6A0-0B3F-47BD-A53A-558CF0C2AA07}" type="slidenum">
              <a:rPr lang="en-IN" smtClean="0"/>
              <a:t>‹#›</a:t>
            </a:fld>
            <a:endParaRPr lang="en-IN"/>
          </a:p>
        </p:txBody>
      </p:sp>
    </p:spTree>
    <p:extLst>
      <p:ext uri="{BB962C8B-B14F-4D97-AF65-F5344CB8AC3E}">
        <p14:creationId xmlns:p14="http://schemas.microsoft.com/office/powerpoint/2010/main" val="36579188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F9204-3F29-4C3A-BA41-3063400202C4}"/>
              </a:ext>
            </a:extLst>
          </p:cNvPr>
          <p:cNvSpPr>
            <a:spLocks noGrp="1"/>
          </p:cNvSpPr>
          <p:nvPr>
            <p:ph type="ctrTitle"/>
          </p:nvPr>
        </p:nvSpPr>
        <p:spPr>
          <a:xfrm>
            <a:off x="1524000" y="1122363"/>
            <a:ext cx="9144000" cy="2387600"/>
          </a:xfrm>
        </p:spPr>
        <p:txBody>
          <a:bodyPr anchor="b"/>
          <a:lstStyle>
            <a:lvl1pPr algn="ctr">
              <a:defRPr sz="4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203393CD-7262-4AC7-80E6-52FE6F3F39BA}"/>
              </a:ext>
            </a:extLst>
          </p:cNvPr>
          <p:cNvSpPr>
            <a:spLocks noGrp="1"/>
          </p:cNvSpPr>
          <p:nvPr>
            <p:ph type="subTitle" idx="1"/>
          </p:nvPr>
        </p:nvSpPr>
        <p:spPr>
          <a:xfrm>
            <a:off x="1524000" y="3602038"/>
            <a:ext cx="9144000" cy="1655762"/>
          </a:xfrm>
        </p:spPr>
        <p:txBody>
          <a:bodyPr/>
          <a:lstStyle>
            <a:lvl1pPr marL="0" indent="0" algn="ctr">
              <a:buNone/>
              <a:defRPr sz="2000">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D7D430AE-0210-4E82-AD7B-41B112DE7F7D}"/>
              </a:ext>
            </a:extLst>
          </p:cNvPr>
          <p:cNvSpPr>
            <a:spLocks noGrp="1"/>
          </p:cNvSpPr>
          <p:nvPr>
            <p:ph type="dt" sz="half" idx="10"/>
          </p:nvPr>
        </p:nvSpPr>
        <p:spPr/>
        <p:txBody>
          <a:bodyPr/>
          <a:lstStyle>
            <a:lvl1pPr>
              <a:defRPr>
                <a:solidFill>
                  <a:schemeClr val="tx1">
                    <a:alpha val="60000"/>
                  </a:schemeClr>
                </a:solidFill>
                <a:latin typeface="+mn-lt"/>
              </a:defRPr>
            </a:lvl1pPr>
          </a:lstStyle>
          <a:p>
            <a:fld id="{11A6662E-FAF4-44BC-88B5-85A7CBFB6D30}" type="datetime1">
              <a:rPr lang="en-US" smtClean="0"/>
              <a:pPr/>
              <a:t>5/15/2024</a:t>
            </a:fld>
            <a:endParaRPr lang="en-US" dirty="0"/>
          </a:p>
        </p:txBody>
      </p:sp>
      <p:sp>
        <p:nvSpPr>
          <p:cNvPr id="5" name="Footer Placeholder 4">
            <a:extLst>
              <a:ext uri="{FF2B5EF4-FFF2-40B4-BE49-F238E27FC236}">
                <a16:creationId xmlns:a16="http://schemas.microsoft.com/office/drawing/2014/main" id="{0F221974-7DEC-459D-9642-CB5B59C82771}"/>
              </a:ext>
            </a:extLst>
          </p:cNvPr>
          <p:cNvSpPr>
            <a:spLocks noGrp="1"/>
          </p:cNvSpPr>
          <p:nvPr>
            <p:ph type="ftr" sz="quarter" idx="11"/>
          </p:nvPr>
        </p:nvSpPr>
        <p:spPr/>
        <p:txBody>
          <a:bodyPr/>
          <a:lstStyle>
            <a:lvl1pPr>
              <a:defRPr>
                <a:solidFill>
                  <a:schemeClr val="tx1">
                    <a:alpha val="60000"/>
                  </a:schemeClr>
                </a:solidFill>
                <a:latin typeface="+mn-lt"/>
              </a:defRPr>
            </a:lvl1pPr>
          </a:lstStyle>
          <a:p>
            <a:endParaRPr lang="en-US">
              <a:solidFill>
                <a:schemeClr val="tx1">
                  <a:alpha val="60000"/>
                </a:schemeClr>
              </a:solidFill>
            </a:endParaRPr>
          </a:p>
        </p:txBody>
      </p:sp>
      <p:sp>
        <p:nvSpPr>
          <p:cNvPr id="6" name="Slide Number Placeholder 5">
            <a:extLst>
              <a:ext uri="{FF2B5EF4-FFF2-40B4-BE49-F238E27FC236}">
                <a16:creationId xmlns:a16="http://schemas.microsoft.com/office/drawing/2014/main" id="{60731837-C94E-4B5B-BCF0-110C69EDB41C}"/>
              </a:ext>
            </a:extLst>
          </p:cNvPr>
          <p:cNvSpPr>
            <a:spLocks noGrp="1"/>
          </p:cNvSpPr>
          <p:nvPr>
            <p:ph type="sldNum" sz="quarter" idx="12"/>
          </p:nvPr>
        </p:nvSpPr>
        <p:spPr/>
        <p:txBody>
          <a:bodyPr/>
          <a:lstStyle>
            <a:lvl1pPr>
              <a:defRPr>
                <a:solidFill>
                  <a:schemeClr val="tx1">
                    <a:alpha val="60000"/>
                  </a:schemeClr>
                </a:solidFill>
                <a:latin typeface="+mn-lt"/>
              </a:defRPr>
            </a:lvl1pPr>
          </a:lstStyle>
          <a:p>
            <a:fld id="{73B850FF-6169-4056-8077-06FFA93A5366}" type="slidenum">
              <a:rPr lang="en-US" smtClean="0"/>
              <a:pPr/>
              <a:t>‹#›</a:t>
            </a:fld>
            <a:endParaRPr lang="en-US"/>
          </a:p>
        </p:txBody>
      </p:sp>
    </p:spTree>
    <p:extLst>
      <p:ext uri="{BB962C8B-B14F-4D97-AF65-F5344CB8AC3E}">
        <p14:creationId xmlns:p14="http://schemas.microsoft.com/office/powerpoint/2010/main" val="29962161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7ABDD2-E186-4F25-8FDE-D1E875E9C30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318CC5B-A7E0-48B1-8329-6533AC76E7B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3905B1B-77FE-4BFC-BF87-87DA989F0082}"/>
              </a:ext>
            </a:extLst>
          </p:cNvPr>
          <p:cNvSpPr>
            <a:spLocks noGrp="1"/>
          </p:cNvSpPr>
          <p:nvPr>
            <p:ph type="dt" sz="half" idx="10"/>
          </p:nvPr>
        </p:nvSpPr>
        <p:spPr/>
        <p:txBody>
          <a:bodyPr/>
          <a:lstStyle/>
          <a:p>
            <a:fld id="{4C559632-1575-4E14-B53B-3DC3D5ED3947}" type="datetime1">
              <a:rPr lang="en-US" smtClean="0"/>
              <a:t>5/15/2024</a:t>
            </a:fld>
            <a:endParaRPr lang="en-US"/>
          </a:p>
        </p:txBody>
      </p:sp>
      <p:sp>
        <p:nvSpPr>
          <p:cNvPr id="5" name="Footer Placeholder 4">
            <a:extLst>
              <a:ext uri="{FF2B5EF4-FFF2-40B4-BE49-F238E27FC236}">
                <a16:creationId xmlns:a16="http://schemas.microsoft.com/office/drawing/2014/main" id="{3118531E-1B90-4631-BD37-4BB1DBFABF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38A55E8-88DC-4280-8E04-FF50FF8EDB5A}"/>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5970140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960633D-90E4-4F5A-9EBF-DDEC2B0B471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DDD3065-FA3D-42C8-BFDA-967C87F4F28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4DC126F-38E2-4425-861F-98ED432284BA}"/>
              </a:ext>
            </a:extLst>
          </p:cNvPr>
          <p:cNvSpPr>
            <a:spLocks noGrp="1"/>
          </p:cNvSpPr>
          <p:nvPr>
            <p:ph type="dt" sz="half" idx="10"/>
          </p:nvPr>
        </p:nvSpPr>
        <p:spPr/>
        <p:txBody>
          <a:bodyPr/>
          <a:lstStyle/>
          <a:p>
            <a:fld id="{CC4A6868-2568-4CC9-B302-F37117B01A6E}" type="datetime1">
              <a:rPr lang="en-US" smtClean="0"/>
              <a:t>5/15/2024</a:t>
            </a:fld>
            <a:endParaRPr lang="en-US"/>
          </a:p>
        </p:txBody>
      </p:sp>
      <p:sp>
        <p:nvSpPr>
          <p:cNvPr id="5" name="Footer Placeholder 4">
            <a:extLst>
              <a:ext uri="{FF2B5EF4-FFF2-40B4-BE49-F238E27FC236}">
                <a16:creationId xmlns:a16="http://schemas.microsoft.com/office/drawing/2014/main" id="{CA9645D8-F22A-4354-A8B3-96E8A2D232A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59E2295-A616-4D57-8800-7B7E213A8CC8}"/>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3546401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4CC1FC-ADE8-488C-A1DA-2FD569FD4D09}"/>
              </a:ext>
            </a:extLst>
          </p:cNvPr>
          <p:cNvSpPr>
            <a:spLocks noGrp="1"/>
          </p:cNvSpPr>
          <p:nvPr>
            <p:ph type="title"/>
          </p:nvPr>
        </p:nvSpPr>
        <p:spPr>
          <a:xfrm>
            <a:off x="458694" y="365760"/>
            <a:ext cx="10895106" cy="1325563"/>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7F02842-38C3-46D6-8527-0F6FE623C51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E864CF5-F681-40C2-88CC-E02206C9CECB}"/>
              </a:ext>
            </a:extLst>
          </p:cNvPr>
          <p:cNvSpPr>
            <a:spLocks noGrp="1"/>
          </p:cNvSpPr>
          <p:nvPr>
            <p:ph type="dt" sz="half" idx="10"/>
          </p:nvPr>
        </p:nvSpPr>
        <p:spPr/>
        <p:txBody>
          <a:bodyPr/>
          <a:lstStyle/>
          <a:p>
            <a:fld id="{0055F08A-1E71-4B2B-BB49-E743F2903911}" type="datetime1">
              <a:rPr lang="en-US" smtClean="0"/>
              <a:t>5/15/2024</a:t>
            </a:fld>
            <a:endParaRPr lang="en-US" dirty="0"/>
          </a:p>
        </p:txBody>
      </p:sp>
      <p:sp>
        <p:nvSpPr>
          <p:cNvPr id="5" name="Footer Placeholder 4">
            <a:extLst>
              <a:ext uri="{FF2B5EF4-FFF2-40B4-BE49-F238E27FC236}">
                <a16:creationId xmlns:a16="http://schemas.microsoft.com/office/drawing/2014/main" id="{82C04753-4FE4-4A6F-99BB-CFFC92E0CD0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A569D1-DB13-4BD9-8BA9-0DEAD98F893F}"/>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8627798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20B05-7BF6-4073-9106-FA19E97273CB}"/>
              </a:ext>
            </a:extLst>
          </p:cNvPr>
          <p:cNvSpPr>
            <a:spLocks noGrp="1"/>
          </p:cNvSpPr>
          <p:nvPr>
            <p:ph type="title"/>
          </p:nvPr>
        </p:nvSpPr>
        <p:spPr>
          <a:xfrm>
            <a:off x="831850" y="1709738"/>
            <a:ext cx="10515600" cy="2852737"/>
          </a:xfrm>
        </p:spPr>
        <p:txBody>
          <a:bodyPr anchor="b"/>
          <a:lstStyle>
            <a:lvl1pPr>
              <a:defRPr sz="4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4E8EE8D7-6B58-4A3F-9DD5-E563D5192A68}"/>
              </a:ext>
            </a:extLst>
          </p:cNvPr>
          <p:cNvSpPr>
            <a:spLocks noGrp="1"/>
          </p:cNvSpPr>
          <p:nvPr>
            <p:ph type="body" idx="1"/>
          </p:nvPr>
        </p:nvSpPr>
        <p:spPr>
          <a:xfrm>
            <a:off x="831850" y="4589463"/>
            <a:ext cx="10515600" cy="1500187"/>
          </a:xfrm>
        </p:spPr>
        <p:txBody>
          <a:bodyPr/>
          <a:lstStyle>
            <a:lvl1pPr marL="0" indent="0">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102990E-9F0A-446A-B5B8-459CA8D98D92}"/>
              </a:ext>
            </a:extLst>
          </p:cNvPr>
          <p:cNvSpPr>
            <a:spLocks noGrp="1"/>
          </p:cNvSpPr>
          <p:nvPr>
            <p:ph type="dt" sz="half" idx="10"/>
          </p:nvPr>
        </p:nvSpPr>
        <p:spPr/>
        <p:txBody>
          <a:bodyPr/>
          <a:lstStyle/>
          <a:p>
            <a:fld id="{15417D9E-721A-44BB-8863-9873FE64DA75}" type="datetime1">
              <a:rPr lang="en-US" smtClean="0"/>
              <a:t>5/15/2024</a:t>
            </a:fld>
            <a:endParaRPr lang="en-US"/>
          </a:p>
        </p:txBody>
      </p:sp>
      <p:sp>
        <p:nvSpPr>
          <p:cNvPr id="5" name="Footer Placeholder 4">
            <a:extLst>
              <a:ext uri="{FF2B5EF4-FFF2-40B4-BE49-F238E27FC236}">
                <a16:creationId xmlns:a16="http://schemas.microsoft.com/office/drawing/2014/main" id="{89E68EAA-4377-45FF-9D7C-9E77BC9F27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07FA71-74C3-44B8-A0AC-E18A1E76B43D}"/>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3573245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71F12-2D88-4F76-AF46-BD5156C127A9}"/>
              </a:ext>
            </a:extLst>
          </p:cNvPr>
          <p:cNvSpPr>
            <a:spLocks noGrp="1"/>
          </p:cNvSpPr>
          <p:nvPr>
            <p:ph type="title"/>
          </p:nvPr>
        </p:nvSpPr>
        <p:spPr>
          <a:xfrm>
            <a:off x="458694" y="365760"/>
            <a:ext cx="10895106" cy="1325563"/>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6E1AA46-E3EB-4704-B019-F90F1E6177A5}"/>
              </a:ext>
            </a:extLst>
          </p:cNvPr>
          <p:cNvSpPr>
            <a:spLocks noGrp="1"/>
          </p:cNvSpPr>
          <p:nvPr>
            <p:ph sz="half" idx="1"/>
          </p:nvPr>
        </p:nvSpPr>
        <p:spPr>
          <a:xfrm>
            <a:off x="458695" y="1825625"/>
            <a:ext cx="5561106"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5C17480F-A530-4D05-9A22-E573FB4BA620}"/>
              </a:ext>
            </a:extLst>
          </p:cNvPr>
          <p:cNvSpPr>
            <a:spLocks noGrp="1"/>
          </p:cNvSpPr>
          <p:nvPr>
            <p:ph sz="half" idx="2"/>
          </p:nvPr>
        </p:nvSpPr>
        <p:spPr>
          <a:xfrm>
            <a:off x="6172199" y="1825625"/>
            <a:ext cx="5561105"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55B56FDA-C47A-4F4A-A364-BA60A25AB90A}"/>
              </a:ext>
            </a:extLst>
          </p:cNvPr>
          <p:cNvSpPr>
            <a:spLocks noGrp="1"/>
          </p:cNvSpPr>
          <p:nvPr>
            <p:ph type="dt" sz="half" idx="10"/>
          </p:nvPr>
        </p:nvSpPr>
        <p:spPr/>
        <p:txBody>
          <a:bodyPr/>
          <a:lstStyle/>
          <a:p>
            <a:fld id="{5F31DA2F-80B8-49CF-99FB-5ABCA53A607A}" type="datetime1">
              <a:rPr lang="en-US" smtClean="0"/>
              <a:t>5/15/2024</a:t>
            </a:fld>
            <a:endParaRPr lang="en-US"/>
          </a:p>
        </p:txBody>
      </p:sp>
      <p:sp>
        <p:nvSpPr>
          <p:cNvPr id="6" name="Footer Placeholder 5">
            <a:extLst>
              <a:ext uri="{FF2B5EF4-FFF2-40B4-BE49-F238E27FC236}">
                <a16:creationId xmlns:a16="http://schemas.microsoft.com/office/drawing/2014/main" id="{7326D8DD-6D84-44D4-8A1B-57615B3ED83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4C8FE31-B577-4017-8AFE-A8BA09596E9C}"/>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0439503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C28C9-B8CC-413F-9FFA-626680E4A828}"/>
              </a:ext>
            </a:extLst>
          </p:cNvPr>
          <p:cNvSpPr>
            <a:spLocks noGrp="1"/>
          </p:cNvSpPr>
          <p:nvPr>
            <p:ph type="title"/>
          </p:nvPr>
        </p:nvSpPr>
        <p:spPr>
          <a:xfrm>
            <a:off x="458694" y="365125"/>
            <a:ext cx="11274612" cy="1325563"/>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B53FE72-9D42-45F5-A37F-B12130388AD5}"/>
              </a:ext>
            </a:extLst>
          </p:cNvPr>
          <p:cNvSpPr>
            <a:spLocks noGrp="1"/>
          </p:cNvSpPr>
          <p:nvPr>
            <p:ph type="body" idx="1"/>
          </p:nvPr>
        </p:nvSpPr>
        <p:spPr>
          <a:xfrm>
            <a:off x="465256" y="1752600"/>
            <a:ext cx="5532319" cy="823912"/>
          </a:xfrm>
        </p:spPr>
        <p:txBody>
          <a:bodyPr anchor="b"/>
          <a:lstStyle>
            <a:lvl1pPr marL="0" indent="0">
              <a:buNone/>
              <a:defRPr sz="24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EE3A31D-9B5F-4DE3-B18D-F7F77782EB46}"/>
              </a:ext>
            </a:extLst>
          </p:cNvPr>
          <p:cNvSpPr>
            <a:spLocks noGrp="1"/>
          </p:cNvSpPr>
          <p:nvPr>
            <p:ph sz="half" idx="2"/>
          </p:nvPr>
        </p:nvSpPr>
        <p:spPr>
          <a:xfrm>
            <a:off x="465256" y="2666999"/>
            <a:ext cx="5532319" cy="35226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F0BE1D2D-822C-466C-A7B9-1A2D97366A41}"/>
              </a:ext>
            </a:extLst>
          </p:cNvPr>
          <p:cNvSpPr>
            <a:spLocks noGrp="1"/>
          </p:cNvSpPr>
          <p:nvPr>
            <p:ph type="body" sz="quarter" idx="3"/>
          </p:nvPr>
        </p:nvSpPr>
        <p:spPr>
          <a:xfrm>
            <a:off x="6172200" y="1752600"/>
            <a:ext cx="5561106" cy="823912"/>
          </a:xfrm>
        </p:spPr>
        <p:txBody>
          <a:bodyPr anchor="b"/>
          <a:lstStyle>
            <a:lvl1pPr marL="0" indent="0">
              <a:buNone/>
              <a:defRPr sz="24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6F13B2C-44CA-49C4-BC84-02AF1638F381}"/>
              </a:ext>
            </a:extLst>
          </p:cNvPr>
          <p:cNvSpPr>
            <a:spLocks noGrp="1"/>
          </p:cNvSpPr>
          <p:nvPr>
            <p:ph sz="quarter" idx="4"/>
          </p:nvPr>
        </p:nvSpPr>
        <p:spPr>
          <a:xfrm>
            <a:off x="6172200" y="2666999"/>
            <a:ext cx="5561106" cy="35226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793CB55-E9C1-4CE6-9B61-81B71475B960}"/>
              </a:ext>
            </a:extLst>
          </p:cNvPr>
          <p:cNvSpPr>
            <a:spLocks noGrp="1"/>
          </p:cNvSpPr>
          <p:nvPr>
            <p:ph type="dt" sz="half" idx="10"/>
          </p:nvPr>
        </p:nvSpPr>
        <p:spPr/>
        <p:txBody>
          <a:bodyPr/>
          <a:lstStyle/>
          <a:p>
            <a:fld id="{28852172-E6C9-4B6C-929A-A9DE3837BBF1}" type="datetime1">
              <a:rPr lang="en-US" smtClean="0"/>
              <a:t>5/15/2024</a:t>
            </a:fld>
            <a:endParaRPr lang="en-US"/>
          </a:p>
        </p:txBody>
      </p:sp>
      <p:sp>
        <p:nvSpPr>
          <p:cNvPr id="8" name="Footer Placeholder 7">
            <a:extLst>
              <a:ext uri="{FF2B5EF4-FFF2-40B4-BE49-F238E27FC236}">
                <a16:creationId xmlns:a16="http://schemas.microsoft.com/office/drawing/2014/main" id="{0DF22318-747B-4EC9-862C-D9FD488CCCE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CFBDDDF-16BD-438D-937D-0E3E30E74E86}"/>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6951802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792D5F-0BD4-4517-9233-E08AF405B6DE}"/>
              </a:ext>
            </a:extLst>
          </p:cNvPr>
          <p:cNvSpPr>
            <a:spLocks noGrp="1"/>
          </p:cNvSpPr>
          <p:nvPr>
            <p:ph type="title"/>
          </p:nvPr>
        </p:nvSpPr>
        <p:spPr>
          <a:xfrm>
            <a:off x="458694" y="365760"/>
            <a:ext cx="11274612" cy="1325563"/>
          </a:xfrm>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B83523B8-51E3-48B8-BFD8-CE950619804E}"/>
              </a:ext>
            </a:extLst>
          </p:cNvPr>
          <p:cNvSpPr>
            <a:spLocks noGrp="1"/>
          </p:cNvSpPr>
          <p:nvPr>
            <p:ph type="dt" sz="half" idx="10"/>
          </p:nvPr>
        </p:nvSpPr>
        <p:spPr>
          <a:xfrm>
            <a:off x="458693" y="6416675"/>
            <a:ext cx="2921715" cy="365125"/>
          </a:xfrm>
        </p:spPr>
        <p:txBody>
          <a:bodyPr/>
          <a:lstStyle/>
          <a:p>
            <a:fld id="{3AB41CFF-90C9-47B3-9DA1-F2BF8D839F7E}" type="datetime1">
              <a:rPr lang="en-US" smtClean="0"/>
              <a:t>5/15/2024</a:t>
            </a:fld>
            <a:endParaRPr lang="en-US"/>
          </a:p>
        </p:txBody>
      </p:sp>
      <p:sp>
        <p:nvSpPr>
          <p:cNvPr id="4" name="Footer Placeholder 3">
            <a:extLst>
              <a:ext uri="{FF2B5EF4-FFF2-40B4-BE49-F238E27FC236}">
                <a16:creationId xmlns:a16="http://schemas.microsoft.com/office/drawing/2014/main" id="{7D739B90-5D50-4424-B51D-53C39162186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16F9286-3A00-4D3C-A3F0-50AC9045C4E1}"/>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362990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2933BE2-665A-42DA-A3B7-835F81A3F46B}"/>
              </a:ext>
            </a:extLst>
          </p:cNvPr>
          <p:cNvSpPr>
            <a:spLocks noGrp="1"/>
          </p:cNvSpPr>
          <p:nvPr>
            <p:ph type="dt" sz="half" idx="10"/>
          </p:nvPr>
        </p:nvSpPr>
        <p:spPr/>
        <p:txBody>
          <a:bodyPr/>
          <a:lstStyle/>
          <a:p>
            <a:fld id="{F06048FA-06AB-4884-A69B-986B96E68A24}" type="datetime1">
              <a:rPr lang="en-US" smtClean="0"/>
              <a:t>5/15/2024</a:t>
            </a:fld>
            <a:endParaRPr lang="en-US"/>
          </a:p>
        </p:txBody>
      </p:sp>
      <p:sp>
        <p:nvSpPr>
          <p:cNvPr id="3" name="Footer Placeholder 2">
            <a:extLst>
              <a:ext uri="{FF2B5EF4-FFF2-40B4-BE49-F238E27FC236}">
                <a16:creationId xmlns:a16="http://schemas.microsoft.com/office/drawing/2014/main" id="{634DBCBD-AD42-432D-ABA9-20D616AF3ED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E140251-3596-4673-B24B-59A6F9ED8FB3}"/>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998022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A81A1-6D8E-4DD6-8E49-DABDE6D107E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693F18F-F78D-4A31-A6BC-6552105BCFD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582C2F4-BDF4-4A4F-AA3D-52692932C24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113850F-5C87-4F08-9658-EAF049B60EB0}"/>
              </a:ext>
            </a:extLst>
          </p:cNvPr>
          <p:cNvSpPr>
            <a:spLocks noGrp="1"/>
          </p:cNvSpPr>
          <p:nvPr>
            <p:ph type="dt" sz="half" idx="10"/>
          </p:nvPr>
        </p:nvSpPr>
        <p:spPr/>
        <p:txBody>
          <a:bodyPr/>
          <a:lstStyle/>
          <a:p>
            <a:fld id="{50DB7ABA-0172-4F9C-889D-567164F66BCD}" type="datetime1">
              <a:rPr lang="en-US" smtClean="0"/>
              <a:t>5/15/2024</a:t>
            </a:fld>
            <a:endParaRPr lang="en-US"/>
          </a:p>
        </p:txBody>
      </p:sp>
      <p:sp>
        <p:nvSpPr>
          <p:cNvPr id="6" name="Footer Placeholder 5">
            <a:extLst>
              <a:ext uri="{FF2B5EF4-FFF2-40B4-BE49-F238E27FC236}">
                <a16:creationId xmlns:a16="http://schemas.microsoft.com/office/drawing/2014/main" id="{210BCE9A-A746-4439-B5D3-966FBC8E5FC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41D3B51-AA2E-4AA1-8062-A0D476D80CCB}"/>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4880504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02CF7-F453-4B3E-9510-D747979878A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3E2A1B9-8A2A-4B49-8B79-76D3EEB36B4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BD9FEA03-0EC4-4085-AE63-4AA492D61A9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605AD5B-0DEA-4C6F-94D2-FAA99F2E5DA9}"/>
              </a:ext>
            </a:extLst>
          </p:cNvPr>
          <p:cNvSpPr>
            <a:spLocks noGrp="1"/>
          </p:cNvSpPr>
          <p:nvPr>
            <p:ph type="dt" sz="half" idx="10"/>
          </p:nvPr>
        </p:nvSpPr>
        <p:spPr/>
        <p:txBody>
          <a:bodyPr/>
          <a:lstStyle/>
          <a:p>
            <a:fld id="{78AC6A5B-8AE7-4A41-B5A7-9ADC6686DC18}" type="datetime1">
              <a:rPr lang="en-US" smtClean="0"/>
              <a:t>5/15/2024</a:t>
            </a:fld>
            <a:endParaRPr lang="en-US"/>
          </a:p>
        </p:txBody>
      </p:sp>
      <p:sp>
        <p:nvSpPr>
          <p:cNvPr id="6" name="Footer Placeholder 5">
            <a:extLst>
              <a:ext uri="{FF2B5EF4-FFF2-40B4-BE49-F238E27FC236}">
                <a16:creationId xmlns:a16="http://schemas.microsoft.com/office/drawing/2014/main" id="{F0DC6744-7CBA-4A1D-8F87-10699F9812F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EAD9048-35FF-4BE9-8157-BE4BAA1C7251}"/>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0432407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 name="Title Placeholder 1">
            <a:extLst>
              <a:ext uri="{FF2B5EF4-FFF2-40B4-BE49-F238E27FC236}">
                <a16:creationId xmlns:a16="http://schemas.microsoft.com/office/drawing/2014/main" id="{E9984D45-0ED3-4D03-8E44-5E355C9134F1}"/>
              </a:ext>
            </a:extLst>
          </p:cNvPr>
          <p:cNvSpPr>
            <a:spLocks noGrp="1"/>
          </p:cNvSpPr>
          <p:nvPr>
            <p:ph type="title"/>
          </p:nvPr>
        </p:nvSpPr>
        <p:spPr>
          <a:xfrm>
            <a:off x="458694" y="425450"/>
            <a:ext cx="11274612"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1F687D6E-D1E9-489C-9AA9-3575C39BAA0B}"/>
              </a:ext>
            </a:extLst>
          </p:cNvPr>
          <p:cNvSpPr>
            <a:spLocks noGrp="1"/>
          </p:cNvSpPr>
          <p:nvPr>
            <p:ph type="body" idx="1"/>
          </p:nvPr>
        </p:nvSpPr>
        <p:spPr>
          <a:xfrm>
            <a:off x="458694" y="1949450"/>
            <a:ext cx="11274612" cy="41957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6364E9C-08EE-4B1B-B3FC-D6D997F4EA38}"/>
              </a:ext>
            </a:extLst>
          </p:cNvPr>
          <p:cNvSpPr>
            <a:spLocks noGrp="1"/>
          </p:cNvSpPr>
          <p:nvPr>
            <p:ph type="dt" sz="half" idx="2"/>
          </p:nvPr>
        </p:nvSpPr>
        <p:spPr>
          <a:xfrm>
            <a:off x="458694" y="6416675"/>
            <a:ext cx="2743200" cy="365125"/>
          </a:xfrm>
          <a:prstGeom prst="rect">
            <a:avLst/>
          </a:prstGeom>
        </p:spPr>
        <p:txBody>
          <a:bodyPr vert="horz" lIns="91440" tIns="45720" rIns="91440" bIns="45720" rtlCol="0" anchor="ctr"/>
          <a:lstStyle>
            <a:lvl1pPr algn="l">
              <a:defRPr sz="900">
                <a:solidFill>
                  <a:schemeClr val="tx1">
                    <a:alpha val="60000"/>
                  </a:schemeClr>
                </a:solidFill>
                <a:latin typeface="+mn-lt"/>
              </a:defRPr>
            </a:lvl1pPr>
          </a:lstStyle>
          <a:p>
            <a:fld id="{57E0CF6C-748E-4B7A-BC8B-3011EF78ED13}" type="datetime1">
              <a:rPr lang="en-US" smtClean="0"/>
              <a:pPr/>
              <a:t>5/15/2024</a:t>
            </a:fld>
            <a:endParaRPr lang="en-US" dirty="0"/>
          </a:p>
        </p:txBody>
      </p:sp>
      <p:sp>
        <p:nvSpPr>
          <p:cNvPr id="5" name="Footer Placeholder 4">
            <a:extLst>
              <a:ext uri="{FF2B5EF4-FFF2-40B4-BE49-F238E27FC236}">
                <a16:creationId xmlns:a16="http://schemas.microsoft.com/office/drawing/2014/main" id="{BAB0A1F1-38FE-4C27-81E6-A43A54793FC3}"/>
              </a:ext>
            </a:extLst>
          </p:cNvPr>
          <p:cNvSpPr>
            <a:spLocks noGrp="1"/>
          </p:cNvSpPr>
          <p:nvPr>
            <p:ph type="ftr" sz="quarter" idx="3"/>
          </p:nvPr>
        </p:nvSpPr>
        <p:spPr>
          <a:xfrm>
            <a:off x="4038600" y="6416675"/>
            <a:ext cx="4114800" cy="365125"/>
          </a:xfrm>
          <a:prstGeom prst="rect">
            <a:avLst/>
          </a:prstGeom>
        </p:spPr>
        <p:txBody>
          <a:bodyPr vert="horz" lIns="91440" tIns="45720" rIns="91440" bIns="45720" rtlCol="0" anchor="ctr"/>
          <a:lstStyle>
            <a:lvl1pPr algn="ctr">
              <a:defRPr sz="900">
                <a:solidFill>
                  <a:schemeClr val="tx1">
                    <a:alpha val="60000"/>
                  </a:schemeClr>
                </a:solidFill>
                <a:latin typeface="+mn-lt"/>
              </a:defRPr>
            </a:lvl1pPr>
          </a:lstStyle>
          <a:p>
            <a:endParaRPr lang="en-US" dirty="0">
              <a:solidFill>
                <a:schemeClr val="tx1">
                  <a:alpha val="60000"/>
                </a:schemeClr>
              </a:solidFill>
            </a:endParaRPr>
          </a:p>
        </p:txBody>
      </p:sp>
      <p:sp>
        <p:nvSpPr>
          <p:cNvPr id="6" name="Slide Number Placeholder 5">
            <a:extLst>
              <a:ext uri="{FF2B5EF4-FFF2-40B4-BE49-F238E27FC236}">
                <a16:creationId xmlns:a16="http://schemas.microsoft.com/office/drawing/2014/main" id="{5E26B39A-FFD8-42EF-ADC7-7DB3B302F8B2}"/>
              </a:ext>
            </a:extLst>
          </p:cNvPr>
          <p:cNvSpPr>
            <a:spLocks noGrp="1"/>
          </p:cNvSpPr>
          <p:nvPr>
            <p:ph type="sldNum" sz="quarter" idx="4"/>
          </p:nvPr>
        </p:nvSpPr>
        <p:spPr>
          <a:xfrm>
            <a:off x="8990106" y="6416675"/>
            <a:ext cx="2743200" cy="365125"/>
          </a:xfrm>
          <a:prstGeom prst="rect">
            <a:avLst/>
          </a:prstGeom>
        </p:spPr>
        <p:txBody>
          <a:bodyPr vert="horz" lIns="91440" tIns="45720" rIns="91440" bIns="45720" rtlCol="0" anchor="ctr"/>
          <a:lstStyle>
            <a:lvl1pPr algn="r">
              <a:defRPr sz="900">
                <a:solidFill>
                  <a:schemeClr val="tx1">
                    <a:alpha val="60000"/>
                  </a:schemeClr>
                </a:solidFill>
                <a:latin typeface="+mn-lt"/>
              </a:defRPr>
            </a:lvl1pPr>
          </a:lstStyle>
          <a:p>
            <a:fld id="{73B850FF-6169-4056-8077-06FFA93A5366}" type="slidenum">
              <a:rPr lang="en-US" smtClean="0"/>
              <a:pPr/>
              <a:t>‹#›</a:t>
            </a:fld>
            <a:endParaRPr lang="en-US" dirty="0"/>
          </a:p>
        </p:txBody>
      </p:sp>
      <p:pic>
        <p:nvPicPr>
          <p:cNvPr id="14" name="Picture 13" descr="A picture containing sitting&#10;&#10;Description automatically generated">
            <a:extLst>
              <a:ext uri="{FF2B5EF4-FFF2-40B4-BE49-F238E27FC236}">
                <a16:creationId xmlns:a16="http://schemas.microsoft.com/office/drawing/2014/main" id="{BC526B7A-4801-4FD1-95C8-03AF22629E87}"/>
              </a:ext>
            </a:extLst>
          </p:cNvPr>
          <p:cNvPicPr>
            <a:picLocks noChangeAspect="1"/>
          </p:cNvPicPr>
          <p:nvPr/>
        </p:nvPicPr>
        <p:blipFill>
          <a:blip r:embed="rId13">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Tree>
    <p:extLst>
      <p:ext uri="{BB962C8B-B14F-4D97-AF65-F5344CB8AC3E}">
        <p14:creationId xmlns:p14="http://schemas.microsoft.com/office/powerpoint/2010/main" val="15918271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l" defTabSz="914400" rtl="0" eaLnBrk="1" latinLnBrk="0" hangingPunct="1">
        <a:lnSpc>
          <a:spcPct val="100000"/>
        </a:lnSpc>
        <a:spcBef>
          <a:spcPct val="0"/>
        </a:spcBef>
        <a:buNone/>
        <a:defRPr sz="4400" b="0"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Clr>
          <a:schemeClr val="accent1"/>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Clr>
          <a:schemeClr val="accent1"/>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Clr>
          <a:schemeClr val="accent1"/>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chart" Target="../charts/chart1.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8" Type="http://schemas.openxmlformats.org/officeDocument/2006/relationships/diagramData" Target="../diagrams/data2.xml"/><Relationship Id="rId13" Type="http://schemas.openxmlformats.org/officeDocument/2006/relationships/image" Target="../media/image7.png"/><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2" Type="http://schemas.openxmlformats.org/officeDocument/2006/relationships/image" Target="../media/image11.png"/><Relationship Id="rId1" Type="http://schemas.openxmlformats.org/officeDocument/2006/relationships/slideLayout" Target="../slideLayouts/slideLayout9.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 Id="rId14" Type="http://schemas.openxmlformats.org/officeDocument/2006/relationships/hyperlink" Target="https://www.pngall.com/cybersecurity-png/download/40593" TargetMode="External"/></Relationships>
</file>

<file path=ppt/slides/_rels/slide13.xml.rels><?xml version="1.0" encoding="UTF-8" standalone="yes"?>
<Relationships xmlns="http://schemas.openxmlformats.org/package/2006/relationships"><Relationship Id="rId8" Type="http://schemas.openxmlformats.org/officeDocument/2006/relationships/diagramData" Target="../diagrams/data4.xml"/><Relationship Id="rId13" Type="http://schemas.openxmlformats.org/officeDocument/2006/relationships/image" Target="../media/image7.png"/><Relationship Id="rId3" Type="http://schemas.openxmlformats.org/officeDocument/2006/relationships/diagramData" Target="../diagrams/data3.xml"/><Relationship Id="rId7" Type="http://schemas.microsoft.com/office/2007/relationships/diagramDrawing" Target="../diagrams/drawing3.xml"/><Relationship Id="rId12" Type="http://schemas.microsoft.com/office/2007/relationships/diagramDrawing" Target="../diagrams/drawing4.xml"/><Relationship Id="rId2" Type="http://schemas.openxmlformats.org/officeDocument/2006/relationships/image" Target="../media/image11.png"/><Relationship Id="rId1" Type="http://schemas.openxmlformats.org/officeDocument/2006/relationships/slideLayout" Target="../slideLayouts/slideLayout9.xml"/><Relationship Id="rId6" Type="http://schemas.openxmlformats.org/officeDocument/2006/relationships/diagramColors" Target="../diagrams/colors3.xml"/><Relationship Id="rId11" Type="http://schemas.openxmlformats.org/officeDocument/2006/relationships/diagramColors" Target="../diagrams/colors4.xml"/><Relationship Id="rId5" Type="http://schemas.openxmlformats.org/officeDocument/2006/relationships/diagramQuickStyle" Target="../diagrams/quickStyle3.xml"/><Relationship Id="rId10" Type="http://schemas.openxmlformats.org/officeDocument/2006/relationships/diagramQuickStyle" Target="../diagrams/quickStyle4.xml"/><Relationship Id="rId4" Type="http://schemas.openxmlformats.org/officeDocument/2006/relationships/diagramLayout" Target="../diagrams/layout3.xml"/><Relationship Id="rId9" Type="http://schemas.openxmlformats.org/officeDocument/2006/relationships/diagramLayout" Target="../diagrams/layout4.xml"/><Relationship Id="rId14" Type="http://schemas.openxmlformats.org/officeDocument/2006/relationships/hyperlink" Target="https://www.pngall.com/cybersecurity-png/download/40593" TargetMode="External"/></Relationships>
</file>

<file path=ppt/slides/_rels/slide14.xml.rels><?xml version="1.0" encoding="UTF-8" standalone="yes"?>
<Relationships xmlns="http://schemas.openxmlformats.org/package/2006/relationships"><Relationship Id="rId8" Type="http://schemas.openxmlformats.org/officeDocument/2006/relationships/diagramData" Target="../diagrams/data6.xml"/><Relationship Id="rId13" Type="http://schemas.openxmlformats.org/officeDocument/2006/relationships/image" Target="../media/image7.png"/><Relationship Id="rId3" Type="http://schemas.openxmlformats.org/officeDocument/2006/relationships/diagramData" Target="../diagrams/data5.xml"/><Relationship Id="rId7" Type="http://schemas.microsoft.com/office/2007/relationships/diagramDrawing" Target="../diagrams/drawing5.xml"/><Relationship Id="rId12" Type="http://schemas.microsoft.com/office/2007/relationships/diagramDrawing" Target="../diagrams/drawing6.xml"/><Relationship Id="rId2" Type="http://schemas.openxmlformats.org/officeDocument/2006/relationships/image" Target="../media/image13.png"/><Relationship Id="rId1" Type="http://schemas.openxmlformats.org/officeDocument/2006/relationships/slideLayout" Target="../slideLayouts/slideLayout9.xml"/><Relationship Id="rId6" Type="http://schemas.openxmlformats.org/officeDocument/2006/relationships/diagramColors" Target="../diagrams/colors5.xml"/><Relationship Id="rId11" Type="http://schemas.openxmlformats.org/officeDocument/2006/relationships/diagramColors" Target="../diagrams/colors6.xml"/><Relationship Id="rId5" Type="http://schemas.openxmlformats.org/officeDocument/2006/relationships/diagramQuickStyle" Target="../diagrams/quickStyle5.xml"/><Relationship Id="rId10" Type="http://schemas.openxmlformats.org/officeDocument/2006/relationships/diagramQuickStyle" Target="../diagrams/quickStyle6.xml"/><Relationship Id="rId4" Type="http://schemas.openxmlformats.org/officeDocument/2006/relationships/diagramLayout" Target="../diagrams/layout5.xml"/><Relationship Id="rId9" Type="http://schemas.openxmlformats.org/officeDocument/2006/relationships/diagramLayout" Target="../diagrams/layout6.xml"/><Relationship Id="rId14" Type="http://schemas.openxmlformats.org/officeDocument/2006/relationships/hyperlink" Target="https://www.pngall.com/cybersecurity-png/download/40593"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14.jpeg"/><Relationship Id="rId5" Type="http://schemas.openxmlformats.org/officeDocument/2006/relationships/image" Target="../media/image17.png"/><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7.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7.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7.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7.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7.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12.xml"/><Relationship Id="rId7" Type="http://schemas.openxmlformats.org/officeDocument/2006/relationships/image" Target="../media/image18.png"/><Relationship Id="rId2" Type="http://schemas.openxmlformats.org/officeDocument/2006/relationships/diagramData" Target="../diagrams/data12.xml"/><Relationship Id="rId1" Type="http://schemas.openxmlformats.org/officeDocument/2006/relationships/slideLayout" Target="../slideLayouts/slideLayout7.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22.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diagramLayout" Target="../diagrams/layout13.xml"/><Relationship Id="rId7" Type="http://schemas.openxmlformats.org/officeDocument/2006/relationships/image" Target="../media/image19.png"/><Relationship Id="rId2" Type="http://schemas.openxmlformats.org/officeDocument/2006/relationships/diagramData" Target="../diagrams/data13.xml"/><Relationship Id="rId1" Type="http://schemas.openxmlformats.org/officeDocument/2006/relationships/slideLayout" Target="../slideLayouts/slideLayout7.xml"/><Relationship Id="rId6" Type="http://schemas.microsoft.com/office/2007/relationships/diagramDrawing" Target="../diagrams/drawing13.xml"/><Relationship Id="rId5" Type="http://schemas.openxmlformats.org/officeDocument/2006/relationships/diagramColors" Target="../diagrams/colors13.xml"/><Relationship Id="rId10" Type="http://schemas.openxmlformats.org/officeDocument/2006/relationships/hyperlink" Target="http://google.com/" TargetMode="External"/><Relationship Id="rId4" Type="http://schemas.openxmlformats.org/officeDocument/2006/relationships/diagramQuickStyle" Target="../diagrams/quickStyle13.xml"/><Relationship Id="rId9" Type="http://schemas.openxmlformats.org/officeDocument/2006/relationships/hyperlink" Target="https://www.instagram.com/" TargetMode="External"/></Relationships>
</file>

<file path=ppt/slides/_rels/slide23.xml.rels><?xml version="1.0" encoding="UTF-8" standalone="yes"?>
<Relationships xmlns="http://schemas.openxmlformats.org/package/2006/relationships"><Relationship Id="rId8" Type="http://schemas.openxmlformats.org/officeDocument/2006/relationships/hyperlink" Target="https://www.linken.com/" TargetMode="External"/><Relationship Id="rId3" Type="http://schemas.openxmlformats.org/officeDocument/2006/relationships/diagramLayout" Target="../diagrams/layout14.xml"/><Relationship Id="rId7" Type="http://schemas.openxmlformats.org/officeDocument/2006/relationships/image" Target="../media/image21.png"/><Relationship Id="rId2" Type="http://schemas.openxmlformats.org/officeDocument/2006/relationships/diagramData" Target="../diagrams/data14.xml"/><Relationship Id="rId1" Type="http://schemas.openxmlformats.org/officeDocument/2006/relationships/slideLayout" Target="../slideLayouts/slideLayout7.xml"/><Relationship Id="rId6" Type="http://schemas.microsoft.com/office/2007/relationships/diagramDrawing" Target="../diagrams/drawing14.xml"/><Relationship Id="rId5" Type="http://schemas.openxmlformats.org/officeDocument/2006/relationships/diagramColors" Target="../diagrams/colors14.xml"/><Relationship Id="rId10" Type="http://schemas.openxmlformats.org/officeDocument/2006/relationships/image" Target="../media/image22.png"/><Relationship Id="rId4" Type="http://schemas.openxmlformats.org/officeDocument/2006/relationships/diagramQuickStyle" Target="../diagrams/quickStyle14.xml"/><Relationship Id="rId9" Type="http://schemas.openxmlformats.org/officeDocument/2006/relationships/hyperlink" Target="http://www.regaranch.info/grafika/file/2012/atualizacao/www.itau.com.br/"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2.xml"/><Relationship Id="rId4" Type="http://schemas.openxmlformats.org/officeDocument/2006/relationships/hyperlink" Target="https://www.pngall.com/cybersecurity-png/download/40593" TargetMode="External"/></Relationships>
</file>

<file path=ppt/slides/_rels/slide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644DE9-8D09-43E2-BA69-F57482CFC9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6C23C919-B32E-40FF-B3D8-631316E84E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3" name="Picture 2">
            <a:extLst>
              <a:ext uri="{FF2B5EF4-FFF2-40B4-BE49-F238E27FC236}">
                <a16:creationId xmlns:a16="http://schemas.microsoft.com/office/drawing/2014/main" id="{A09684A4-65B8-45A0-3400-ECA939610CEC}"/>
              </a:ext>
            </a:extLst>
          </p:cNvPr>
          <p:cNvPicPr>
            <a:picLocks noChangeAspect="1"/>
          </p:cNvPicPr>
          <p:nvPr/>
        </p:nvPicPr>
        <p:blipFill rotWithShape="1">
          <a:blip r:embed="rId2">
            <a:alphaModFix amt="60000"/>
          </a:blip>
          <a:srcRect l="37878" t="18967" r="1475" b="19586"/>
          <a:stretch/>
        </p:blipFill>
        <p:spPr>
          <a:xfrm>
            <a:off x="1" y="1"/>
            <a:ext cx="12191999" cy="6858000"/>
          </a:xfrm>
          <a:prstGeom prst="rect">
            <a:avLst/>
          </a:prstGeom>
        </p:spPr>
      </p:pic>
      <p:grpSp>
        <p:nvGrpSpPr>
          <p:cNvPr id="13" name="Group 12">
            <a:extLst>
              <a:ext uri="{FF2B5EF4-FFF2-40B4-BE49-F238E27FC236}">
                <a16:creationId xmlns:a16="http://schemas.microsoft.com/office/drawing/2014/main" id="{5EDAD761-2CF4-463A-AD87-1D4E8549D7A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4881" y="0"/>
            <a:ext cx="7724071" cy="6858000"/>
            <a:chOff x="4464881" y="0"/>
            <a:chExt cx="7724071" cy="6858000"/>
          </a:xfrm>
        </p:grpSpPr>
        <p:pic>
          <p:nvPicPr>
            <p:cNvPr id="14" name="Picture 13">
              <a:extLst>
                <a:ext uri="{FF2B5EF4-FFF2-40B4-BE49-F238E27FC236}">
                  <a16:creationId xmlns:a16="http://schemas.microsoft.com/office/drawing/2014/main" id="{D9DF7D3C-2892-4632-9E66-4D1E023A00E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alphaModFix amt="25000"/>
              <a:extLst>
                <a:ext uri="{28A0092B-C50C-407E-A947-70E740481C1C}">
                  <a14:useLocalDpi xmlns:a14="http://schemas.microsoft.com/office/drawing/2010/main" val="0"/>
                </a:ext>
              </a:extLst>
            </a:blip>
            <a:stretch>
              <a:fillRect/>
            </a:stretch>
          </p:blipFill>
          <p:spPr>
            <a:xfrm>
              <a:off x="7073255" y="0"/>
              <a:ext cx="5115697" cy="6858000"/>
            </a:xfrm>
            <a:prstGeom prst="rect">
              <a:avLst/>
            </a:prstGeom>
          </p:spPr>
        </p:pic>
        <p:pic>
          <p:nvPicPr>
            <p:cNvPr id="15" name="Picture 14">
              <a:extLst>
                <a:ext uri="{FF2B5EF4-FFF2-40B4-BE49-F238E27FC236}">
                  <a16:creationId xmlns:a16="http://schemas.microsoft.com/office/drawing/2014/main" id="{3D2FAD08-001D-4400-AF80-51C864EF74FF}"/>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4">
              <a:alphaModFix amt="15000"/>
              <a:extLst>
                <a:ext uri="{28A0092B-C50C-407E-A947-70E740481C1C}">
                  <a14:useLocalDpi xmlns:a14="http://schemas.microsoft.com/office/drawing/2010/main" val="0"/>
                </a:ext>
              </a:extLst>
            </a:blip>
            <a:stretch>
              <a:fillRect/>
            </a:stretch>
          </p:blipFill>
          <p:spPr>
            <a:xfrm rot="16200000">
              <a:off x="5412135" y="-947254"/>
              <a:ext cx="5562598" cy="7457106"/>
            </a:xfrm>
            <a:prstGeom prst="rect">
              <a:avLst/>
            </a:prstGeom>
            <a:effectLst>
              <a:softEdge rad="0"/>
            </a:effectLst>
          </p:spPr>
        </p:pic>
      </p:grpSp>
    </p:spTree>
    <p:extLst>
      <p:ext uri="{BB962C8B-B14F-4D97-AF65-F5344CB8AC3E}">
        <p14:creationId xmlns:p14="http://schemas.microsoft.com/office/powerpoint/2010/main" val="25128899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2" name="Rectangle 11">
            <a:extLst>
              <a:ext uri="{FF2B5EF4-FFF2-40B4-BE49-F238E27FC236}">
                <a16:creationId xmlns:a16="http://schemas.microsoft.com/office/drawing/2014/main" id="{E8B2F707-EF35-4955-8439-F76145F3CD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4" name="Rectangle 13">
            <a:extLst>
              <a:ext uri="{FF2B5EF4-FFF2-40B4-BE49-F238E27FC236}">
                <a16:creationId xmlns:a16="http://schemas.microsoft.com/office/drawing/2014/main" id="{DA476813-4CEE-408B-852D-3E51E30B1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6" name="Picture 5" descr="Abstract blurred public library with bookshelves">
            <a:extLst>
              <a:ext uri="{FF2B5EF4-FFF2-40B4-BE49-F238E27FC236}">
                <a16:creationId xmlns:a16="http://schemas.microsoft.com/office/drawing/2014/main" id="{EB9A8924-F2FF-A8CB-C252-160BC9E8C5D1}"/>
              </a:ext>
            </a:extLst>
          </p:cNvPr>
          <p:cNvPicPr>
            <a:picLocks noChangeAspect="1"/>
          </p:cNvPicPr>
          <p:nvPr/>
        </p:nvPicPr>
        <p:blipFill rotWithShape="1">
          <a:blip r:embed="rId2">
            <a:alphaModFix amt="60000"/>
            <a:extLst>
              <a:ext uri="{BEBA8EAE-BF5A-486C-A8C5-ECC9F3942E4B}">
                <a14:imgProps xmlns:a14="http://schemas.microsoft.com/office/drawing/2010/main">
                  <a14:imgLayer r:embed="rId3">
                    <a14:imgEffect>
                      <a14:saturation sat="90000"/>
                    </a14:imgEffect>
                  </a14:imgLayer>
                </a14:imgProps>
              </a:ext>
            </a:extLst>
          </a:blip>
          <a:srcRect t="2777" r="-2" b="12966"/>
          <a:stretch/>
        </p:blipFill>
        <p:spPr>
          <a:xfrm>
            <a:off x="-3048" y="-1"/>
            <a:ext cx="12191980" cy="6856614"/>
          </a:xfrm>
          <a:prstGeom prst="rect">
            <a:avLst/>
          </a:prstGeom>
          <a:effectLst>
            <a:outerShdw blurRad="50800" dist="50800" dir="5400000" algn="ctr" rotWithShape="0">
              <a:srgbClr val="000000"/>
            </a:outerShdw>
          </a:effectLst>
        </p:spPr>
      </p:pic>
      <p:sp>
        <p:nvSpPr>
          <p:cNvPr id="2" name="Title"/>
          <p:cNvSpPr>
            <a:spLocks noGrp="1"/>
          </p:cNvSpPr>
          <p:nvPr>
            <p:ph type="ctrTitle"/>
          </p:nvPr>
        </p:nvSpPr>
        <p:spPr>
          <a:xfrm>
            <a:off x="-94194" y="-1589227"/>
            <a:ext cx="4795282" cy="5018227"/>
          </a:xfrm>
        </p:spPr>
        <p:txBody>
          <a:bodyPr anchor="ctr">
            <a:normAutofit/>
          </a:bodyPr>
          <a:lstStyle/>
          <a:p>
            <a:r>
              <a:rPr lang="en-US" dirty="0">
                <a:solidFill>
                  <a:srgbClr val="FFFFFF"/>
                </a:solidFill>
              </a:rPr>
              <a:t>Dataset</a:t>
            </a:r>
          </a:p>
        </p:txBody>
      </p:sp>
      <p:grpSp>
        <p:nvGrpSpPr>
          <p:cNvPr id="16" name="Group 15">
            <a:extLst>
              <a:ext uri="{FF2B5EF4-FFF2-40B4-BE49-F238E27FC236}">
                <a16:creationId xmlns:a16="http://schemas.microsoft.com/office/drawing/2014/main" id="{245C754D-F6B0-4E8B-BCBC-51B5E2863D5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6951981" y="0"/>
            <a:ext cx="5236971" cy="6858001"/>
            <a:chOff x="6951981" y="0"/>
            <a:chExt cx="5236971" cy="6858001"/>
          </a:xfrm>
        </p:grpSpPr>
        <p:pic>
          <p:nvPicPr>
            <p:cNvPr id="17" name="Picture 16">
              <a:extLst>
                <a:ext uri="{FF2B5EF4-FFF2-40B4-BE49-F238E27FC236}">
                  <a16:creationId xmlns:a16="http://schemas.microsoft.com/office/drawing/2014/main" id="{66BE34B5-B2D6-49D5-B3B8-6E019E3E4C0E}"/>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4">
              <a:alphaModFix amt="20000"/>
              <a:extLst>
                <a:ext uri="{28A0092B-C50C-407E-A947-70E740481C1C}">
                  <a14:useLocalDpi xmlns:a14="http://schemas.microsoft.com/office/drawing/2010/main" val="0"/>
                </a:ext>
              </a:extLst>
            </a:blip>
            <a:stretch>
              <a:fillRect/>
            </a:stretch>
          </p:blipFill>
          <p:spPr>
            <a:xfrm flipH="1">
              <a:off x="6951981" y="692703"/>
              <a:ext cx="5236971" cy="6165298"/>
            </a:xfrm>
            <a:prstGeom prst="rect">
              <a:avLst/>
            </a:prstGeom>
          </p:spPr>
        </p:pic>
        <p:pic>
          <p:nvPicPr>
            <p:cNvPr id="18" name="Picture 17">
              <a:extLst>
                <a:ext uri="{FF2B5EF4-FFF2-40B4-BE49-F238E27FC236}">
                  <a16:creationId xmlns:a16="http://schemas.microsoft.com/office/drawing/2014/main" id="{1B5FDAC2-DA09-40B0-9B3F-D874ECE9658E}"/>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alphaModFix amt="5000"/>
              <a:extLst>
                <a:ext uri="{28A0092B-C50C-407E-A947-70E740481C1C}">
                  <a14:useLocalDpi xmlns:a14="http://schemas.microsoft.com/office/drawing/2010/main" val="0"/>
                </a:ext>
              </a:extLst>
            </a:blip>
            <a:srcRect l="19154" b="19117"/>
            <a:stretch/>
          </p:blipFill>
          <p:spPr>
            <a:xfrm rot="16200000" flipH="1">
              <a:off x="7618603" y="-373126"/>
              <a:ext cx="4197223" cy="4943475"/>
            </a:xfrm>
            <a:prstGeom prst="rect">
              <a:avLst/>
            </a:prstGeom>
          </p:spPr>
        </p:pic>
      </p:grpSp>
      <p:sp>
        <p:nvSpPr>
          <p:cNvPr id="3" name="Content Placeholder"/>
          <p:cNvSpPr>
            <a:spLocks noGrp="1"/>
          </p:cNvSpPr>
          <p:nvPr>
            <p:ph idx="1"/>
          </p:nvPr>
        </p:nvSpPr>
        <p:spPr>
          <a:xfrm>
            <a:off x="71120" y="1290320"/>
            <a:ext cx="7569200" cy="5323840"/>
          </a:xfrm>
        </p:spPr>
        <p:txBody>
          <a:bodyPr anchor="ctr">
            <a:normAutofit/>
          </a:bodyPr>
          <a:lstStyle/>
          <a:p>
            <a:pPr lvl="0"/>
            <a:r>
              <a:rPr lang="en-US" sz="1800" dirty="0">
                <a:solidFill>
                  <a:srgbClr val="FFFFFF"/>
                </a:solidFill>
              </a:rPr>
              <a:t>Formally, in our data set 1 indicates  the feature is presented in  URLS, -1 indicates the feature is not presented in the URLS, as shown in figure </a:t>
            </a:r>
          </a:p>
          <a:p>
            <a:pPr lvl="0"/>
            <a:r>
              <a:rPr lang="en-US" sz="1800" dirty="0">
                <a:solidFill>
                  <a:srgbClr val="FFFFFF"/>
                </a:solidFill>
              </a:rPr>
              <a:t>The dataset was refined because dataset was in the form of vectors. The null values were eliminated from the dataset for preprocessing. </a:t>
            </a:r>
          </a:p>
          <a:p>
            <a:pPr lvl="0"/>
            <a:r>
              <a:rPr lang="en-US" sz="1800" dirty="0">
                <a:solidFill>
                  <a:srgbClr val="FFFFFF"/>
                </a:solidFill>
              </a:rPr>
              <a:t>The dataset was divided in to 20% for testing data and 80% for training data this ratio is used to train the ML models, and for the predictions and evaluate the performance of the proposed approach 20% of the data used.</a:t>
            </a:r>
          </a:p>
          <a:p>
            <a:pPr marL="0" lvl="0" indent="0">
              <a:buNone/>
            </a:pPr>
            <a:endParaRPr lang="en-US" dirty="0"/>
          </a:p>
        </p:txBody>
      </p:sp>
      <p:graphicFrame>
        <p:nvGraphicFramePr>
          <p:cNvPr id="20" name="Chart 19">
            <a:extLst>
              <a:ext uri="{FF2B5EF4-FFF2-40B4-BE49-F238E27FC236}">
                <a16:creationId xmlns:a16="http://schemas.microsoft.com/office/drawing/2014/main" id="{5B8635C8-6BA1-92E9-CBD9-8890D8F4B69C}"/>
              </a:ext>
            </a:extLst>
          </p:cNvPr>
          <p:cNvGraphicFramePr/>
          <p:nvPr>
            <p:extLst>
              <p:ext uri="{D42A27DB-BD31-4B8C-83A1-F6EECF244321}">
                <p14:modId xmlns:p14="http://schemas.microsoft.com/office/powerpoint/2010/main" val="1153791698"/>
              </p:ext>
            </p:extLst>
          </p:nvPr>
        </p:nvGraphicFramePr>
        <p:xfrm>
          <a:off x="7640319" y="1539434"/>
          <a:ext cx="8299125" cy="5542998"/>
        </p:xfrm>
        <a:graphic>
          <a:graphicData uri="http://schemas.openxmlformats.org/drawingml/2006/chart">
            <c:chart xmlns:c="http://schemas.openxmlformats.org/drawingml/2006/chart" xmlns:r="http://schemas.openxmlformats.org/officeDocument/2006/relationships" r:id="rId5"/>
          </a:graphicData>
        </a:graphic>
      </p:graphicFrame>
      <p:sp>
        <p:nvSpPr>
          <p:cNvPr id="4" name="TextBox 3">
            <a:extLst>
              <a:ext uri="{FF2B5EF4-FFF2-40B4-BE49-F238E27FC236}">
                <a16:creationId xmlns:a16="http://schemas.microsoft.com/office/drawing/2014/main" id="{40BFE561-45E4-00C8-6C68-4BCBC6E3BB83}"/>
              </a:ext>
            </a:extLst>
          </p:cNvPr>
          <p:cNvSpPr txBox="1"/>
          <p:nvPr/>
        </p:nvSpPr>
        <p:spPr>
          <a:xfrm>
            <a:off x="8055801" y="1897171"/>
            <a:ext cx="3575136" cy="369332"/>
          </a:xfrm>
          <a:prstGeom prst="rect">
            <a:avLst/>
          </a:prstGeom>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Number of Rows for Each class</a:t>
            </a:r>
          </a:p>
        </p:txBody>
      </p:sp>
    </p:spTree>
    <p:extLst>
      <p:ext uri="{BB962C8B-B14F-4D97-AF65-F5344CB8AC3E}">
        <p14:creationId xmlns:p14="http://schemas.microsoft.com/office/powerpoint/2010/main" val="33146057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2" name="Rectangle 11">
            <a:extLst>
              <a:ext uri="{FF2B5EF4-FFF2-40B4-BE49-F238E27FC236}">
                <a16:creationId xmlns:a16="http://schemas.microsoft.com/office/drawing/2014/main" id="{E8B2F707-EF35-4955-8439-F76145F3CD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4" name="Rectangle 13">
            <a:extLst>
              <a:ext uri="{FF2B5EF4-FFF2-40B4-BE49-F238E27FC236}">
                <a16:creationId xmlns:a16="http://schemas.microsoft.com/office/drawing/2014/main" id="{DA476813-4CEE-408B-852D-3E51E30B1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6" name="Picture 5" descr="Abstract blurred public library with bookshelves">
            <a:extLst>
              <a:ext uri="{FF2B5EF4-FFF2-40B4-BE49-F238E27FC236}">
                <a16:creationId xmlns:a16="http://schemas.microsoft.com/office/drawing/2014/main" id="{EB9A8924-F2FF-A8CB-C252-160BC9E8C5D1}"/>
              </a:ext>
            </a:extLst>
          </p:cNvPr>
          <p:cNvPicPr>
            <a:picLocks noChangeAspect="1"/>
          </p:cNvPicPr>
          <p:nvPr/>
        </p:nvPicPr>
        <p:blipFill rotWithShape="1">
          <a:blip r:embed="rId2">
            <a:alphaModFix amt="60000"/>
            <a:extLst>
              <a:ext uri="{BEBA8EAE-BF5A-486C-A8C5-ECC9F3942E4B}">
                <a14:imgProps xmlns:a14="http://schemas.microsoft.com/office/drawing/2010/main">
                  <a14:imgLayer r:embed="rId3">
                    <a14:imgEffect>
                      <a14:saturation sat="90000"/>
                    </a14:imgEffect>
                  </a14:imgLayer>
                </a14:imgProps>
              </a:ext>
            </a:extLst>
          </a:blip>
          <a:srcRect l="583" t="14" r="6223" b="44053"/>
          <a:stretch/>
        </p:blipFill>
        <p:spPr>
          <a:xfrm>
            <a:off x="-3048" y="-1"/>
            <a:ext cx="12188952" cy="6858001"/>
          </a:xfrm>
          <a:prstGeom prst="rect">
            <a:avLst/>
          </a:prstGeom>
          <a:effectLst>
            <a:outerShdw blurRad="50800" dist="50800" dir="5400000" algn="ctr" rotWithShape="0">
              <a:srgbClr val="000000"/>
            </a:outerShdw>
          </a:effectLst>
        </p:spPr>
      </p:pic>
      <p:sp>
        <p:nvSpPr>
          <p:cNvPr id="2" name="Title"/>
          <p:cNvSpPr>
            <a:spLocks noGrp="1"/>
          </p:cNvSpPr>
          <p:nvPr>
            <p:ph type="ctrTitle"/>
          </p:nvPr>
        </p:nvSpPr>
        <p:spPr>
          <a:xfrm>
            <a:off x="271566" y="1990040"/>
            <a:ext cx="3487634" cy="3306267"/>
          </a:xfrm>
        </p:spPr>
        <p:txBody>
          <a:bodyPr anchor="ctr">
            <a:normAutofit/>
          </a:bodyPr>
          <a:lstStyle/>
          <a:p>
            <a:r>
              <a:rPr lang="en-US" dirty="0">
                <a:solidFill>
                  <a:srgbClr val="FFFFFF"/>
                </a:solidFill>
              </a:rPr>
              <a:t>Dataset</a:t>
            </a:r>
          </a:p>
        </p:txBody>
      </p:sp>
      <p:grpSp>
        <p:nvGrpSpPr>
          <p:cNvPr id="16" name="Group 15">
            <a:extLst>
              <a:ext uri="{FF2B5EF4-FFF2-40B4-BE49-F238E27FC236}">
                <a16:creationId xmlns:a16="http://schemas.microsoft.com/office/drawing/2014/main" id="{245C754D-F6B0-4E8B-BCBC-51B5E2863D5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6951981" y="0"/>
            <a:ext cx="5236971" cy="6858001"/>
            <a:chOff x="6951981" y="0"/>
            <a:chExt cx="5236971" cy="6858001"/>
          </a:xfrm>
        </p:grpSpPr>
        <p:pic>
          <p:nvPicPr>
            <p:cNvPr id="17" name="Picture 16">
              <a:extLst>
                <a:ext uri="{FF2B5EF4-FFF2-40B4-BE49-F238E27FC236}">
                  <a16:creationId xmlns:a16="http://schemas.microsoft.com/office/drawing/2014/main" id="{66BE34B5-B2D6-49D5-B3B8-6E019E3E4C0E}"/>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4">
              <a:alphaModFix amt="20000"/>
              <a:extLst>
                <a:ext uri="{28A0092B-C50C-407E-A947-70E740481C1C}">
                  <a14:useLocalDpi xmlns:a14="http://schemas.microsoft.com/office/drawing/2010/main" val="0"/>
                </a:ext>
              </a:extLst>
            </a:blip>
            <a:stretch>
              <a:fillRect/>
            </a:stretch>
          </p:blipFill>
          <p:spPr>
            <a:xfrm flipH="1">
              <a:off x="6951981" y="692703"/>
              <a:ext cx="5236971" cy="6165298"/>
            </a:xfrm>
            <a:prstGeom prst="rect">
              <a:avLst/>
            </a:prstGeom>
          </p:spPr>
        </p:pic>
        <p:pic>
          <p:nvPicPr>
            <p:cNvPr id="18" name="Picture 17">
              <a:extLst>
                <a:ext uri="{FF2B5EF4-FFF2-40B4-BE49-F238E27FC236}">
                  <a16:creationId xmlns:a16="http://schemas.microsoft.com/office/drawing/2014/main" id="{1B5FDAC2-DA09-40B0-9B3F-D874ECE9658E}"/>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alphaModFix amt="5000"/>
              <a:extLst>
                <a:ext uri="{28A0092B-C50C-407E-A947-70E740481C1C}">
                  <a14:useLocalDpi xmlns:a14="http://schemas.microsoft.com/office/drawing/2010/main" val="0"/>
                </a:ext>
              </a:extLst>
            </a:blip>
            <a:srcRect l="19154" b="19117"/>
            <a:stretch/>
          </p:blipFill>
          <p:spPr>
            <a:xfrm rot="16200000" flipH="1">
              <a:off x="7618603" y="-373126"/>
              <a:ext cx="4197223" cy="4943475"/>
            </a:xfrm>
            <a:prstGeom prst="rect">
              <a:avLst/>
            </a:prstGeom>
          </p:spPr>
        </p:pic>
      </p:grpSp>
      <p:sp>
        <p:nvSpPr>
          <p:cNvPr id="3" name="Content Placeholder"/>
          <p:cNvSpPr>
            <a:spLocks noGrp="1"/>
          </p:cNvSpPr>
          <p:nvPr>
            <p:ph idx="1"/>
          </p:nvPr>
        </p:nvSpPr>
        <p:spPr>
          <a:xfrm>
            <a:off x="4083869" y="1351280"/>
            <a:ext cx="7569200" cy="5323840"/>
          </a:xfrm>
        </p:spPr>
        <p:txBody>
          <a:bodyPr anchor="ctr">
            <a:normAutofit/>
          </a:bodyPr>
          <a:lstStyle/>
          <a:p>
            <a:pPr lvl="0"/>
            <a:r>
              <a:rPr lang="en-US" sz="1800" dirty="0">
                <a:solidFill>
                  <a:srgbClr val="FFFFFF"/>
                </a:solidFill>
              </a:rPr>
              <a:t>Our models were trained on the features extracted, with a focus on optimizing parameters through cross-validation .</a:t>
            </a:r>
          </a:p>
          <a:p>
            <a:pPr lvl="0"/>
            <a:r>
              <a:rPr lang="en-US" sz="1800" dirty="0">
                <a:solidFill>
                  <a:srgbClr val="FFFFFF"/>
                </a:solidFill>
              </a:rPr>
              <a:t>This process ensures the models generalize well to unseen data.</a:t>
            </a:r>
          </a:p>
          <a:p>
            <a:pPr lvl="0"/>
            <a:endParaRPr lang="en-US" sz="1800" dirty="0">
              <a:solidFill>
                <a:srgbClr val="FFFFFF"/>
              </a:solidFill>
            </a:endParaRPr>
          </a:p>
          <a:p>
            <a:pPr marL="0" lvl="0" indent="0">
              <a:buNone/>
            </a:pPr>
            <a:endParaRPr lang="en-US" dirty="0"/>
          </a:p>
        </p:txBody>
      </p:sp>
    </p:spTree>
    <p:extLst>
      <p:ext uri="{BB962C8B-B14F-4D97-AF65-F5344CB8AC3E}">
        <p14:creationId xmlns:p14="http://schemas.microsoft.com/office/powerpoint/2010/main" val="5987573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id="{D61AEBBE-1B4A-9FA1-8153-4E500A910C3A}"/>
              </a:ext>
            </a:extLst>
          </p:cNvPr>
          <p:cNvPicPr>
            <a:picLocks noGrp="1" noChangeAspect="1"/>
          </p:cNvPicPr>
          <p:nvPr>
            <p:ph type="pic" idx="1"/>
          </p:nvPr>
        </p:nvPicPr>
        <p:blipFill rotWithShape="1">
          <a:blip r:embed="rId2"/>
          <a:srcRect l="4256" t="7075" r="10899" b="1609"/>
          <a:stretch/>
        </p:blipFill>
        <p:spPr bwMode="auto">
          <a:xfrm>
            <a:off x="7882359" y="987425"/>
            <a:ext cx="4045482" cy="5586096"/>
          </a:xfrm>
          <a:prstGeom prst="rect">
            <a:avLst/>
          </a:prstGeom>
          <a:ln>
            <a:noFill/>
          </a:ln>
          <a:effectLst>
            <a:glow>
              <a:schemeClr val="accent1">
                <a:alpha val="11000"/>
              </a:schemeClr>
            </a:glow>
          </a:effectLst>
          <a:extLst>
            <a:ext uri="{53640926-AAD7-44D8-BBD7-CCE9431645EC}">
              <a14:shadowObscured xmlns:a14="http://schemas.microsoft.com/office/drawing/2010/main"/>
            </a:ext>
          </a:extLst>
        </p:spPr>
      </p:pic>
      <p:graphicFrame>
        <p:nvGraphicFramePr>
          <p:cNvPr id="11" name="Diagram 10">
            <a:extLst>
              <a:ext uri="{FF2B5EF4-FFF2-40B4-BE49-F238E27FC236}">
                <a16:creationId xmlns:a16="http://schemas.microsoft.com/office/drawing/2014/main" id="{FF80BAE5-C1B1-226B-5BB0-F19F3EFA67D7}"/>
              </a:ext>
            </a:extLst>
          </p:cNvPr>
          <p:cNvGraphicFramePr/>
          <p:nvPr/>
        </p:nvGraphicFramePr>
        <p:xfrm>
          <a:off x="0" y="212270"/>
          <a:ext cx="3932237" cy="58782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8" name="Diagram 7">
            <a:extLst>
              <a:ext uri="{FF2B5EF4-FFF2-40B4-BE49-F238E27FC236}">
                <a16:creationId xmlns:a16="http://schemas.microsoft.com/office/drawing/2014/main" id="{88B48BFA-A787-EAFF-798D-69EF90937E14}"/>
              </a:ext>
            </a:extLst>
          </p:cNvPr>
          <p:cNvGraphicFramePr/>
          <p:nvPr>
            <p:extLst>
              <p:ext uri="{D42A27DB-BD31-4B8C-83A1-F6EECF244321}">
                <p14:modId xmlns:p14="http://schemas.microsoft.com/office/powerpoint/2010/main" val="1907474723"/>
              </p:ext>
            </p:extLst>
          </p:nvPr>
        </p:nvGraphicFramePr>
        <p:xfrm>
          <a:off x="137659" y="987425"/>
          <a:ext cx="7522981" cy="5658304"/>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pic>
        <p:nvPicPr>
          <p:cNvPr id="13" name="Picture 12">
            <a:extLst>
              <a:ext uri="{FF2B5EF4-FFF2-40B4-BE49-F238E27FC236}">
                <a16:creationId xmlns:a16="http://schemas.microsoft.com/office/drawing/2014/main" id="{DC120CF5-7C37-6A32-3623-C06BF15195F9}"/>
              </a:ext>
            </a:extLst>
          </p:cNvPr>
          <p:cNvPicPr>
            <a:picLocks noChangeAspect="1"/>
          </p:cNvPicPr>
          <p:nvPr/>
        </p:nvPicPr>
        <p:blipFill rotWithShape="1">
          <a:blip r:embed="rId13">
            <a:extLst>
              <a:ext uri="{28A0092B-C50C-407E-A947-70E740481C1C}">
                <a14:useLocalDpi xmlns:a14="http://schemas.microsoft.com/office/drawing/2010/main" val="0"/>
              </a:ext>
              <a:ext uri="{837473B0-CC2E-450A-ABE3-18F120FF3D39}">
                <a1611:picAttrSrcUrl xmlns:a1611="http://schemas.microsoft.com/office/drawing/2016/11/main" r:id="rId14"/>
              </a:ext>
            </a:extLst>
          </a:blip>
          <a:srcRect l="754" t="3449" r="47262" b="17390"/>
          <a:stretch/>
        </p:blipFill>
        <p:spPr>
          <a:xfrm>
            <a:off x="10047132" y="-591779"/>
            <a:ext cx="2102428" cy="2150166"/>
          </a:xfrm>
          <a:prstGeom prst="rect">
            <a:avLst/>
          </a:prstGeom>
        </p:spPr>
      </p:pic>
    </p:spTree>
    <p:extLst>
      <p:ext uri="{BB962C8B-B14F-4D97-AF65-F5344CB8AC3E}">
        <p14:creationId xmlns:p14="http://schemas.microsoft.com/office/powerpoint/2010/main" val="8563010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4">
            <a:extLst>
              <a:ext uri="{FF2B5EF4-FFF2-40B4-BE49-F238E27FC236}">
                <a16:creationId xmlns:a16="http://schemas.microsoft.com/office/drawing/2014/main" id="{A7F5B50F-5B7C-E4CD-8C9B-3FDF18E1CC11}"/>
              </a:ext>
            </a:extLst>
          </p:cNvPr>
          <p:cNvPicPr>
            <a:picLocks noGrp="1" noChangeAspect="1"/>
          </p:cNvPicPr>
          <p:nvPr>
            <p:ph type="pic" idx="1"/>
          </p:nvPr>
        </p:nvPicPr>
        <p:blipFill rotWithShape="1">
          <a:blip r:embed="rId2"/>
          <a:srcRect l="4927" t="8742" r="10617" b="2194"/>
          <a:stretch/>
        </p:blipFill>
        <p:spPr bwMode="auto">
          <a:xfrm>
            <a:off x="7660641" y="355600"/>
            <a:ext cx="4488919" cy="6207760"/>
          </a:xfrm>
          <a:prstGeom prst="rect">
            <a:avLst/>
          </a:prstGeom>
          <a:ln>
            <a:noFill/>
          </a:ln>
          <a:effectLst>
            <a:glow>
              <a:schemeClr val="accent1">
                <a:alpha val="11000"/>
              </a:schemeClr>
            </a:glow>
          </a:effectLst>
          <a:extLst>
            <a:ext uri="{53640926-AAD7-44D8-BBD7-CCE9431645EC}">
              <a14:shadowObscured xmlns:a14="http://schemas.microsoft.com/office/drawing/2010/main"/>
            </a:ext>
          </a:extLst>
        </p:spPr>
      </p:pic>
      <p:graphicFrame>
        <p:nvGraphicFramePr>
          <p:cNvPr id="11" name="Diagram 10">
            <a:extLst>
              <a:ext uri="{FF2B5EF4-FFF2-40B4-BE49-F238E27FC236}">
                <a16:creationId xmlns:a16="http://schemas.microsoft.com/office/drawing/2014/main" id="{FF80BAE5-C1B1-226B-5BB0-F19F3EFA67D7}"/>
              </a:ext>
            </a:extLst>
          </p:cNvPr>
          <p:cNvGraphicFramePr/>
          <p:nvPr>
            <p:extLst>
              <p:ext uri="{D42A27DB-BD31-4B8C-83A1-F6EECF244321}">
                <p14:modId xmlns:p14="http://schemas.microsoft.com/office/powerpoint/2010/main" val="884074195"/>
              </p:ext>
            </p:extLst>
          </p:nvPr>
        </p:nvGraphicFramePr>
        <p:xfrm>
          <a:off x="137659" y="212271"/>
          <a:ext cx="3794578" cy="58782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8" name="Diagram 7">
            <a:extLst>
              <a:ext uri="{FF2B5EF4-FFF2-40B4-BE49-F238E27FC236}">
                <a16:creationId xmlns:a16="http://schemas.microsoft.com/office/drawing/2014/main" id="{88B48BFA-A787-EAFF-798D-69EF90937E14}"/>
              </a:ext>
            </a:extLst>
          </p:cNvPr>
          <p:cNvGraphicFramePr/>
          <p:nvPr>
            <p:extLst>
              <p:ext uri="{D42A27DB-BD31-4B8C-83A1-F6EECF244321}">
                <p14:modId xmlns:p14="http://schemas.microsoft.com/office/powerpoint/2010/main" val="941677080"/>
              </p:ext>
            </p:extLst>
          </p:nvPr>
        </p:nvGraphicFramePr>
        <p:xfrm>
          <a:off x="137659" y="987425"/>
          <a:ext cx="7522981" cy="5658304"/>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pic>
        <p:nvPicPr>
          <p:cNvPr id="13" name="Picture 12">
            <a:extLst>
              <a:ext uri="{FF2B5EF4-FFF2-40B4-BE49-F238E27FC236}">
                <a16:creationId xmlns:a16="http://schemas.microsoft.com/office/drawing/2014/main" id="{DC120CF5-7C37-6A32-3623-C06BF15195F9}"/>
              </a:ext>
            </a:extLst>
          </p:cNvPr>
          <p:cNvPicPr>
            <a:picLocks noChangeAspect="1"/>
          </p:cNvPicPr>
          <p:nvPr/>
        </p:nvPicPr>
        <p:blipFill rotWithShape="1">
          <a:blip r:embed="rId13">
            <a:extLst>
              <a:ext uri="{28A0092B-C50C-407E-A947-70E740481C1C}">
                <a14:useLocalDpi xmlns:a14="http://schemas.microsoft.com/office/drawing/2010/main" val="0"/>
              </a:ext>
              <a:ext uri="{837473B0-CC2E-450A-ABE3-18F120FF3D39}">
                <a1611:picAttrSrcUrl xmlns:a1611="http://schemas.microsoft.com/office/drawing/2016/11/main" r:id="rId14"/>
              </a:ext>
            </a:extLst>
          </a:blip>
          <a:srcRect l="754" t="43030" r="47262" b="17390"/>
          <a:stretch/>
        </p:blipFill>
        <p:spPr>
          <a:xfrm>
            <a:off x="10089572" y="-1"/>
            <a:ext cx="2102428" cy="1075083"/>
          </a:xfrm>
          <a:prstGeom prst="rect">
            <a:avLst/>
          </a:prstGeom>
        </p:spPr>
      </p:pic>
    </p:spTree>
    <p:extLst>
      <p:ext uri="{BB962C8B-B14F-4D97-AF65-F5344CB8AC3E}">
        <p14:creationId xmlns:p14="http://schemas.microsoft.com/office/powerpoint/2010/main" val="16844426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3C23DD4E-9608-C250-0F90-B606BC176F72}"/>
              </a:ext>
            </a:extLst>
          </p:cNvPr>
          <p:cNvPicPr>
            <a:picLocks noGrp="1" noChangeAspect="1"/>
          </p:cNvPicPr>
          <p:nvPr>
            <p:ph type="pic" idx="1"/>
          </p:nvPr>
        </p:nvPicPr>
        <p:blipFill rotWithShape="1">
          <a:blip r:embed="rId2"/>
          <a:srcRect l="6812" t="831" r="6958" b="2349"/>
          <a:stretch/>
        </p:blipFill>
        <p:spPr bwMode="auto">
          <a:xfrm>
            <a:off x="7432430" y="800099"/>
            <a:ext cx="4759569" cy="5658304"/>
          </a:xfrm>
          <a:prstGeom prst="rect">
            <a:avLst/>
          </a:prstGeom>
          <a:ln>
            <a:noFill/>
          </a:ln>
          <a:extLst>
            <a:ext uri="{53640926-AAD7-44D8-BBD7-CCE9431645EC}">
              <a14:shadowObscured xmlns:a14="http://schemas.microsoft.com/office/drawing/2010/main"/>
            </a:ext>
          </a:extLst>
        </p:spPr>
      </p:pic>
      <p:graphicFrame>
        <p:nvGraphicFramePr>
          <p:cNvPr id="11" name="Diagram 10">
            <a:extLst>
              <a:ext uri="{FF2B5EF4-FFF2-40B4-BE49-F238E27FC236}">
                <a16:creationId xmlns:a16="http://schemas.microsoft.com/office/drawing/2014/main" id="{FF80BAE5-C1B1-226B-5BB0-F19F3EFA67D7}"/>
              </a:ext>
            </a:extLst>
          </p:cNvPr>
          <p:cNvGraphicFramePr/>
          <p:nvPr>
            <p:extLst>
              <p:ext uri="{D42A27DB-BD31-4B8C-83A1-F6EECF244321}">
                <p14:modId xmlns:p14="http://schemas.microsoft.com/office/powerpoint/2010/main" val="3167082031"/>
              </p:ext>
            </p:extLst>
          </p:nvPr>
        </p:nvGraphicFramePr>
        <p:xfrm>
          <a:off x="0" y="212270"/>
          <a:ext cx="3932237" cy="58782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8" name="Diagram 7">
            <a:extLst>
              <a:ext uri="{FF2B5EF4-FFF2-40B4-BE49-F238E27FC236}">
                <a16:creationId xmlns:a16="http://schemas.microsoft.com/office/drawing/2014/main" id="{88B48BFA-A787-EAFF-798D-69EF90937E14}"/>
              </a:ext>
            </a:extLst>
          </p:cNvPr>
          <p:cNvGraphicFramePr/>
          <p:nvPr>
            <p:extLst>
              <p:ext uri="{D42A27DB-BD31-4B8C-83A1-F6EECF244321}">
                <p14:modId xmlns:p14="http://schemas.microsoft.com/office/powerpoint/2010/main" val="3854816025"/>
              </p:ext>
            </p:extLst>
          </p:nvPr>
        </p:nvGraphicFramePr>
        <p:xfrm>
          <a:off x="137659" y="987425"/>
          <a:ext cx="7522981" cy="5658304"/>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pic>
        <p:nvPicPr>
          <p:cNvPr id="13" name="Picture 12">
            <a:extLst>
              <a:ext uri="{FF2B5EF4-FFF2-40B4-BE49-F238E27FC236}">
                <a16:creationId xmlns:a16="http://schemas.microsoft.com/office/drawing/2014/main" id="{DC120CF5-7C37-6A32-3623-C06BF15195F9}"/>
              </a:ext>
            </a:extLst>
          </p:cNvPr>
          <p:cNvPicPr>
            <a:picLocks noChangeAspect="1"/>
          </p:cNvPicPr>
          <p:nvPr/>
        </p:nvPicPr>
        <p:blipFill rotWithShape="1">
          <a:blip r:embed="rId13">
            <a:extLst>
              <a:ext uri="{28A0092B-C50C-407E-A947-70E740481C1C}">
                <a14:useLocalDpi xmlns:a14="http://schemas.microsoft.com/office/drawing/2010/main" val="0"/>
              </a:ext>
              <a:ext uri="{837473B0-CC2E-450A-ABE3-18F120FF3D39}">
                <a1611:picAttrSrcUrl xmlns:a1611="http://schemas.microsoft.com/office/drawing/2016/11/main" r:id="rId14"/>
              </a:ext>
            </a:extLst>
          </a:blip>
          <a:srcRect l="754" t="3449" r="47262" b="17390"/>
          <a:stretch/>
        </p:blipFill>
        <p:spPr>
          <a:xfrm>
            <a:off x="10047132" y="-591779"/>
            <a:ext cx="2102428" cy="2150166"/>
          </a:xfrm>
          <a:prstGeom prst="rect">
            <a:avLst/>
          </a:prstGeom>
        </p:spPr>
      </p:pic>
    </p:spTree>
    <p:extLst>
      <p:ext uri="{BB962C8B-B14F-4D97-AF65-F5344CB8AC3E}">
        <p14:creationId xmlns:p14="http://schemas.microsoft.com/office/powerpoint/2010/main" val="5647061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E7CB8B44-ED7C-30A6-15CA-FF7E9B27AD32}"/>
              </a:ext>
            </a:extLst>
          </p:cNvPr>
          <p:cNvGrpSpPr/>
          <p:nvPr/>
        </p:nvGrpSpPr>
        <p:grpSpPr>
          <a:xfrm>
            <a:off x="1891209" y="521393"/>
            <a:ext cx="5171016" cy="1427063"/>
            <a:chOff x="529769" y="795713"/>
            <a:chExt cx="5171016" cy="1427063"/>
          </a:xfrm>
        </p:grpSpPr>
        <p:sp>
          <p:nvSpPr>
            <p:cNvPr id="8" name="Freeform: Shape 7">
              <a:extLst>
                <a:ext uri="{FF2B5EF4-FFF2-40B4-BE49-F238E27FC236}">
                  <a16:creationId xmlns:a16="http://schemas.microsoft.com/office/drawing/2014/main" id="{A687F6B4-F7DF-A047-3BA7-CFBAB3BE3C19}"/>
                </a:ext>
              </a:extLst>
            </p:cNvPr>
            <p:cNvSpPr/>
            <p:nvPr/>
          </p:nvSpPr>
          <p:spPr>
            <a:xfrm>
              <a:off x="3048378" y="1314742"/>
              <a:ext cx="2017378" cy="299883"/>
            </a:xfrm>
            <a:custGeom>
              <a:avLst/>
              <a:gdLst/>
              <a:ahLst/>
              <a:cxnLst/>
              <a:rect l="0" t="0" r="0" b="0"/>
              <a:pathLst>
                <a:path>
                  <a:moveTo>
                    <a:pt x="0" y="0"/>
                  </a:moveTo>
                  <a:lnTo>
                    <a:pt x="0" y="178776"/>
                  </a:lnTo>
                  <a:lnTo>
                    <a:pt x="2017378" y="178776"/>
                  </a:lnTo>
                  <a:lnTo>
                    <a:pt x="2017378" y="299883"/>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9" name="Freeform: Shape 8">
              <a:extLst>
                <a:ext uri="{FF2B5EF4-FFF2-40B4-BE49-F238E27FC236}">
                  <a16:creationId xmlns:a16="http://schemas.microsoft.com/office/drawing/2014/main" id="{65B10068-8441-D4A8-C489-85BAB0E9855F}"/>
                </a:ext>
              </a:extLst>
            </p:cNvPr>
            <p:cNvSpPr/>
            <p:nvPr/>
          </p:nvSpPr>
          <p:spPr>
            <a:xfrm>
              <a:off x="3048378" y="1314742"/>
              <a:ext cx="672459" cy="299883"/>
            </a:xfrm>
            <a:custGeom>
              <a:avLst/>
              <a:gdLst/>
              <a:ahLst/>
              <a:cxnLst/>
              <a:rect l="0" t="0" r="0" b="0"/>
              <a:pathLst>
                <a:path>
                  <a:moveTo>
                    <a:pt x="0" y="0"/>
                  </a:moveTo>
                  <a:lnTo>
                    <a:pt x="0" y="178776"/>
                  </a:lnTo>
                  <a:lnTo>
                    <a:pt x="672459" y="178776"/>
                  </a:lnTo>
                  <a:lnTo>
                    <a:pt x="672459" y="299883"/>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10" name="Freeform: Shape 9">
              <a:extLst>
                <a:ext uri="{FF2B5EF4-FFF2-40B4-BE49-F238E27FC236}">
                  <a16:creationId xmlns:a16="http://schemas.microsoft.com/office/drawing/2014/main" id="{CA0165F7-DDBE-26B0-9C6A-A9E797DD624D}"/>
                </a:ext>
              </a:extLst>
            </p:cNvPr>
            <p:cNvSpPr/>
            <p:nvPr/>
          </p:nvSpPr>
          <p:spPr>
            <a:xfrm>
              <a:off x="2375918" y="1314742"/>
              <a:ext cx="672459" cy="299883"/>
            </a:xfrm>
            <a:custGeom>
              <a:avLst/>
              <a:gdLst/>
              <a:ahLst/>
              <a:cxnLst/>
              <a:rect l="0" t="0" r="0" b="0"/>
              <a:pathLst>
                <a:path>
                  <a:moveTo>
                    <a:pt x="672459" y="0"/>
                  </a:moveTo>
                  <a:lnTo>
                    <a:pt x="672459" y="178776"/>
                  </a:lnTo>
                  <a:lnTo>
                    <a:pt x="0" y="178776"/>
                  </a:lnTo>
                  <a:lnTo>
                    <a:pt x="0" y="299883"/>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11" name="Freeform: Shape 10">
              <a:extLst>
                <a:ext uri="{FF2B5EF4-FFF2-40B4-BE49-F238E27FC236}">
                  <a16:creationId xmlns:a16="http://schemas.microsoft.com/office/drawing/2014/main" id="{F1011B39-6A77-1529-6A11-3A14F170E8A0}"/>
                </a:ext>
              </a:extLst>
            </p:cNvPr>
            <p:cNvSpPr/>
            <p:nvPr/>
          </p:nvSpPr>
          <p:spPr>
            <a:xfrm>
              <a:off x="1030999" y="1314742"/>
              <a:ext cx="2017378" cy="299883"/>
            </a:xfrm>
            <a:custGeom>
              <a:avLst/>
              <a:gdLst/>
              <a:ahLst/>
              <a:cxnLst/>
              <a:rect l="0" t="0" r="0" b="0"/>
              <a:pathLst>
                <a:path>
                  <a:moveTo>
                    <a:pt x="2017378" y="0"/>
                  </a:moveTo>
                  <a:lnTo>
                    <a:pt x="2017378" y="178776"/>
                  </a:lnTo>
                  <a:lnTo>
                    <a:pt x="0" y="178776"/>
                  </a:lnTo>
                  <a:lnTo>
                    <a:pt x="0" y="299883"/>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12" name="Freeform: Shape 11">
              <a:extLst>
                <a:ext uri="{FF2B5EF4-FFF2-40B4-BE49-F238E27FC236}">
                  <a16:creationId xmlns:a16="http://schemas.microsoft.com/office/drawing/2014/main" id="{14B53974-5FF5-5721-2321-49CDEA9074B6}"/>
                </a:ext>
              </a:extLst>
            </p:cNvPr>
            <p:cNvSpPr/>
            <p:nvPr/>
          </p:nvSpPr>
          <p:spPr>
            <a:xfrm>
              <a:off x="2547148" y="795713"/>
              <a:ext cx="1002459" cy="519029"/>
            </a:xfrm>
            <a:custGeom>
              <a:avLst/>
              <a:gdLst>
                <a:gd name="connsiteX0" fmla="*/ 0 w 1002459"/>
                <a:gd name="connsiteY0" fmla="*/ 0 h 519029"/>
                <a:gd name="connsiteX1" fmla="*/ 1002459 w 1002459"/>
                <a:gd name="connsiteY1" fmla="*/ 0 h 519029"/>
                <a:gd name="connsiteX2" fmla="*/ 1002459 w 1002459"/>
                <a:gd name="connsiteY2" fmla="*/ 519029 h 519029"/>
                <a:gd name="connsiteX3" fmla="*/ 0 w 1002459"/>
                <a:gd name="connsiteY3" fmla="*/ 519029 h 519029"/>
                <a:gd name="connsiteX4" fmla="*/ 0 w 1002459"/>
                <a:gd name="connsiteY4" fmla="*/ 0 h 5190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2459" h="519029">
                  <a:moveTo>
                    <a:pt x="0" y="0"/>
                  </a:moveTo>
                  <a:lnTo>
                    <a:pt x="1002459" y="0"/>
                  </a:lnTo>
                  <a:lnTo>
                    <a:pt x="1002459" y="519029"/>
                  </a:lnTo>
                  <a:lnTo>
                    <a:pt x="0" y="519029"/>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525" tIns="9525" rIns="9525" bIns="73241" numCol="1" spcCol="1270" anchor="ctr" anchorCtr="0">
              <a:noAutofit/>
            </a:bodyPr>
            <a:lstStyle/>
            <a:p>
              <a:pPr marL="0" lvl="0" indent="0" algn="ctr" defTabSz="666750">
                <a:lnSpc>
                  <a:spcPct val="90000"/>
                </a:lnSpc>
                <a:spcBef>
                  <a:spcPct val="0"/>
                </a:spcBef>
                <a:spcAft>
                  <a:spcPct val="35000"/>
                </a:spcAft>
                <a:buNone/>
              </a:pPr>
              <a:r>
                <a:rPr lang="en-IN" sz="1500" kern="1200" dirty="0"/>
                <a:t>Parameters</a:t>
              </a:r>
            </a:p>
          </p:txBody>
        </p:sp>
        <p:sp>
          <p:nvSpPr>
            <p:cNvPr id="13" name="Freeform: Shape 12">
              <a:extLst>
                <a:ext uri="{FF2B5EF4-FFF2-40B4-BE49-F238E27FC236}">
                  <a16:creationId xmlns:a16="http://schemas.microsoft.com/office/drawing/2014/main" id="{BE477BB2-6AA7-EC7F-2299-4B08893AEB34}"/>
                </a:ext>
              </a:extLst>
            </p:cNvPr>
            <p:cNvSpPr/>
            <p:nvPr/>
          </p:nvSpPr>
          <p:spPr>
            <a:xfrm>
              <a:off x="2747640" y="1199403"/>
              <a:ext cx="902213" cy="173009"/>
            </a:xfrm>
            <a:custGeom>
              <a:avLst/>
              <a:gdLst>
                <a:gd name="connsiteX0" fmla="*/ 0 w 902213"/>
                <a:gd name="connsiteY0" fmla="*/ 0 h 173009"/>
                <a:gd name="connsiteX1" fmla="*/ 902213 w 902213"/>
                <a:gd name="connsiteY1" fmla="*/ 0 h 173009"/>
                <a:gd name="connsiteX2" fmla="*/ 902213 w 902213"/>
                <a:gd name="connsiteY2" fmla="*/ 173009 h 173009"/>
                <a:gd name="connsiteX3" fmla="*/ 0 w 902213"/>
                <a:gd name="connsiteY3" fmla="*/ 173009 h 173009"/>
                <a:gd name="connsiteX4" fmla="*/ 0 w 902213"/>
                <a:gd name="connsiteY4" fmla="*/ 0 h 173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2213" h="173009">
                  <a:moveTo>
                    <a:pt x="0" y="0"/>
                  </a:moveTo>
                  <a:lnTo>
                    <a:pt x="902213" y="0"/>
                  </a:lnTo>
                  <a:lnTo>
                    <a:pt x="902213" y="173009"/>
                  </a:lnTo>
                  <a:lnTo>
                    <a:pt x="0" y="173009"/>
                  </a:lnTo>
                  <a:lnTo>
                    <a:pt x="0" y="0"/>
                  </a:ln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27940" tIns="6985" rIns="27940" bIns="6985" numCol="1" spcCol="1270" anchor="ctr" anchorCtr="0">
              <a:noAutofit/>
            </a:bodyPr>
            <a:lstStyle/>
            <a:p>
              <a:pPr marL="0" lvl="0" indent="0" algn="r" defTabSz="488950">
                <a:lnSpc>
                  <a:spcPct val="90000"/>
                </a:lnSpc>
                <a:spcBef>
                  <a:spcPct val="0"/>
                </a:spcBef>
                <a:spcAft>
                  <a:spcPct val="35000"/>
                </a:spcAft>
                <a:buNone/>
              </a:pPr>
              <a:endParaRPr lang="en-IN" sz="1100" kern="1200"/>
            </a:p>
          </p:txBody>
        </p:sp>
        <p:sp>
          <p:nvSpPr>
            <p:cNvPr id="14" name="Freeform: Shape 13">
              <a:extLst>
                <a:ext uri="{FF2B5EF4-FFF2-40B4-BE49-F238E27FC236}">
                  <a16:creationId xmlns:a16="http://schemas.microsoft.com/office/drawing/2014/main" id="{4F1815CA-8D34-B79E-2B97-254459A3ACF6}"/>
                </a:ext>
              </a:extLst>
            </p:cNvPr>
            <p:cNvSpPr/>
            <p:nvPr/>
          </p:nvSpPr>
          <p:spPr>
            <a:xfrm>
              <a:off x="529769" y="1614626"/>
              <a:ext cx="1002459" cy="519029"/>
            </a:xfrm>
            <a:custGeom>
              <a:avLst/>
              <a:gdLst>
                <a:gd name="connsiteX0" fmla="*/ 0 w 1002459"/>
                <a:gd name="connsiteY0" fmla="*/ 0 h 519029"/>
                <a:gd name="connsiteX1" fmla="*/ 1002459 w 1002459"/>
                <a:gd name="connsiteY1" fmla="*/ 0 h 519029"/>
                <a:gd name="connsiteX2" fmla="*/ 1002459 w 1002459"/>
                <a:gd name="connsiteY2" fmla="*/ 519029 h 519029"/>
                <a:gd name="connsiteX3" fmla="*/ 0 w 1002459"/>
                <a:gd name="connsiteY3" fmla="*/ 519029 h 519029"/>
                <a:gd name="connsiteX4" fmla="*/ 0 w 1002459"/>
                <a:gd name="connsiteY4" fmla="*/ 0 h 5190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2459" h="519029">
                  <a:moveTo>
                    <a:pt x="0" y="0"/>
                  </a:moveTo>
                  <a:lnTo>
                    <a:pt x="1002459" y="0"/>
                  </a:lnTo>
                  <a:lnTo>
                    <a:pt x="1002459" y="519029"/>
                  </a:lnTo>
                  <a:lnTo>
                    <a:pt x="0" y="519029"/>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525" tIns="9525" rIns="9525" bIns="73241" numCol="1" spcCol="1270" anchor="ctr" anchorCtr="0">
              <a:noAutofit/>
            </a:bodyPr>
            <a:lstStyle/>
            <a:p>
              <a:pPr marL="0" lvl="0" indent="0" algn="ctr" defTabSz="666750">
                <a:lnSpc>
                  <a:spcPct val="90000"/>
                </a:lnSpc>
                <a:spcBef>
                  <a:spcPct val="0"/>
                </a:spcBef>
                <a:spcAft>
                  <a:spcPct val="35000"/>
                </a:spcAft>
                <a:buNone/>
              </a:pPr>
              <a:r>
                <a:rPr lang="en-IN" sz="1500" kern="1200" dirty="0"/>
                <a:t>Accuracy</a:t>
              </a:r>
            </a:p>
          </p:txBody>
        </p:sp>
        <mc:AlternateContent xmlns:mc="http://schemas.openxmlformats.org/markup-compatibility/2006" xmlns:a14="http://schemas.microsoft.com/office/drawing/2010/main">
          <mc:Choice Requires="a14">
            <p:sp>
              <p:nvSpPr>
                <p:cNvPr id="15" name="Freeform: Shape 14">
                  <a:extLst>
                    <a:ext uri="{FF2B5EF4-FFF2-40B4-BE49-F238E27FC236}">
                      <a16:creationId xmlns:a16="http://schemas.microsoft.com/office/drawing/2014/main" id="{B1AA9571-9FC4-D3DF-6228-F5E035B3175A}"/>
                    </a:ext>
                  </a:extLst>
                </p:cNvPr>
                <p:cNvSpPr/>
                <p:nvPr/>
              </p:nvSpPr>
              <p:spPr>
                <a:xfrm>
                  <a:off x="685701" y="2049767"/>
                  <a:ext cx="902213" cy="173009"/>
                </a:xfrm>
                <a:custGeom>
                  <a:avLst/>
                  <a:gdLst>
                    <a:gd name="connsiteX0" fmla="*/ 0 w 902213"/>
                    <a:gd name="connsiteY0" fmla="*/ 0 h 173009"/>
                    <a:gd name="connsiteX1" fmla="*/ 902213 w 902213"/>
                    <a:gd name="connsiteY1" fmla="*/ 0 h 173009"/>
                    <a:gd name="connsiteX2" fmla="*/ 902213 w 902213"/>
                    <a:gd name="connsiteY2" fmla="*/ 173009 h 173009"/>
                    <a:gd name="connsiteX3" fmla="*/ 0 w 902213"/>
                    <a:gd name="connsiteY3" fmla="*/ 173009 h 173009"/>
                    <a:gd name="connsiteX4" fmla="*/ 0 w 902213"/>
                    <a:gd name="connsiteY4" fmla="*/ 0 h 173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2213" h="173009">
                      <a:moveTo>
                        <a:pt x="0" y="0"/>
                      </a:moveTo>
                      <a:lnTo>
                        <a:pt x="902213" y="0"/>
                      </a:lnTo>
                      <a:lnTo>
                        <a:pt x="902213" y="173009"/>
                      </a:lnTo>
                      <a:lnTo>
                        <a:pt x="0" y="173009"/>
                      </a:lnTo>
                      <a:lnTo>
                        <a:pt x="0" y="0"/>
                      </a:ln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2700" tIns="3175" rIns="12700" bIns="3175" numCol="1" spcCol="1270" anchor="ctr" anchorCtr="0">
                  <a:noAutofit/>
                </a:bodyPr>
                <a:lstStyle/>
                <a:p>
                  <a:pPr marL="0" lvl="0" indent="0" algn="r" defTabSz="222250">
                    <a:lnSpc>
                      <a:spcPct val="90000"/>
                    </a:lnSpc>
                    <a:spcBef>
                      <a:spcPct val="0"/>
                    </a:spcBef>
                    <a:spcAft>
                      <a:spcPct val="35000"/>
                    </a:spcAft>
                    <a:buNone/>
                  </a:pPr>
                  <a:r>
                    <a:rPr lang="en-IN" sz="500" kern="1200" dirty="0"/>
                    <a:t>Accuracy = </a:t>
                  </a:r>
                  <a14:m>
                    <m:oMath xmlns:m="http://schemas.openxmlformats.org/officeDocument/2006/math">
                      <m:r>
                        <a:rPr lang="en-IN" sz="500" i="1" kern="1200">
                          <a:latin typeface="Cambria Math" panose="02040503050406030204" pitchFamily="18" charset="0"/>
                        </a:rPr>
                        <m:t> </m:t>
                      </m:r>
                      <m:f>
                        <m:fPr>
                          <m:ctrlPr>
                            <a:rPr lang="en-IN" sz="500" i="1" kern="1200">
                              <a:latin typeface="Cambria Math" panose="02040503050406030204" pitchFamily="18" charset="0"/>
                            </a:rPr>
                          </m:ctrlPr>
                        </m:fPr>
                        <m:num>
                          <m:r>
                            <a:rPr lang="en-IN" sz="500" i="1" kern="1200">
                              <a:latin typeface="Cambria Math" panose="02040503050406030204" pitchFamily="18" charset="0"/>
                            </a:rPr>
                            <m:t>((</m:t>
                          </m:r>
                          <m:r>
                            <a:rPr lang="en-IN" sz="500" i="1" kern="1200">
                              <a:latin typeface="Cambria Math" panose="02040503050406030204" pitchFamily="18" charset="0"/>
                            </a:rPr>
                            <m:t>𝑇𝑃</m:t>
                          </m:r>
                          <m:r>
                            <a:rPr lang="en-IN" sz="500" i="1" kern="1200">
                              <a:latin typeface="Cambria Math" panose="02040503050406030204" pitchFamily="18" charset="0"/>
                            </a:rPr>
                            <m:t> + </m:t>
                          </m:r>
                          <m:r>
                            <a:rPr lang="en-IN" sz="500" i="1" kern="1200">
                              <a:latin typeface="Cambria Math" panose="02040503050406030204" pitchFamily="18" charset="0"/>
                            </a:rPr>
                            <m:t>𝑇𝑁</m:t>
                          </m:r>
                          <m:r>
                            <a:rPr lang="en-IN" sz="500" i="1" kern="1200">
                              <a:latin typeface="Cambria Math" panose="02040503050406030204" pitchFamily="18" charset="0"/>
                            </a:rPr>
                            <m:t>))</m:t>
                          </m:r>
                        </m:num>
                        <m:den>
                          <m:r>
                            <a:rPr lang="en-IN" sz="500" i="1" kern="1200">
                              <a:latin typeface="Cambria Math" panose="02040503050406030204" pitchFamily="18" charset="0"/>
                            </a:rPr>
                            <m:t>(</m:t>
                          </m:r>
                          <m:r>
                            <a:rPr lang="en-IN" sz="500" i="1" kern="1200">
                              <a:latin typeface="Cambria Math" panose="02040503050406030204" pitchFamily="18" charset="0"/>
                            </a:rPr>
                            <m:t>𝑇𝑃</m:t>
                          </m:r>
                          <m:r>
                            <a:rPr lang="en-IN" sz="500" i="1" kern="1200">
                              <a:latin typeface="Cambria Math" panose="02040503050406030204" pitchFamily="18" charset="0"/>
                            </a:rPr>
                            <m:t>+</m:t>
                          </m:r>
                          <m:r>
                            <a:rPr lang="en-IN" sz="500" i="1" kern="1200">
                              <a:latin typeface="Cambria Math" panose="02040503050406030204" pitchFamily="18" charset="0"/>
                            </a:rPr>
                            <m:t>𝑇𝑁</m:t>
                          </m:r>
                          <m:r>
                            <a:rPr lang="en-IN" sz="500" i="1" kern="1200">
                              <a:latin typeface="Cambria Math" panose="02040503050406030204" pitchFamily="18" charset="0"/>
                            </a:rPr>
                            <m:t> + </m:t>
                          </m:r>
                          <m:r>
                            <a:rPr lang="en-IN" sz="500" i="1" kern="1200">
                              <a:latin typeface="Cambria Math" panose="02040503050406030204" pitchFamily="18" charset="0"/>
                            </a:rPr>
                            <m:t>𝐹𝑃</m:t>
                          </m:r>
                          <m:r>
                            <a:rPr lang="en-IN" sz="500" i="1" kern="1200">
                              <a:latin typeface="Cambria Math" panose="02040503050406030204" pitchFamily="18" charset="0"/>
                            </a:rPr>
                            <m:t>+</m:t>
                          </m:r>
                          <m:r>
                            <a:rPr lang="en-IN" sz="500" i="1" kern="1200">
                              <a:latin typeface="Cambria Math" panose="02040503050406030204" pitchFamily="18" charset="0"/>
                            </a:rPr>
                            <m:t>𝐹𝑁</m:t>
                          </m:r>
                          <m:r>
                            <a:rPr lang="en-IN" sz="500" i="1" kern="1200">
                              <a:latin typeface="Cambria Math" panose="02040503050406030204" pitchFamily="18" charset="0"/>
                            </a:rPr>
                            <m:t>)</m:t>
                          </m:r>
                        </m:den>
                      </m:f>
                    </m:oMath>
                  </a14:m>
                  <a:r>
                    <a:rPr lang="en-IN" sz="500" kern="1200" dirty="0"/>
                    <a:t>  </a:t>
                  </a:r>
                </a:p>
              </p:txBody>
            </p:sp>
          </mc:Choice>
          <mc:Fallback xmlns="">
            <p:sp>
              <p:nvSpPr>
                <p:cNvPr id="15" name="Freeform: Shape 14">
                  <a:extLst>
                    <a:ext uri="{FF2B5EF4-FFF2-40B4-BE49-F238E27FC236}">
                      <a16:creationId xmlns:a16="http://schemas.microsoft.com/office/drawing/2014/main" id="{B1AA9571-9FC4-D3DF-6228-F5E035B3175A}"/>
                    </a:ext>
                  </a:extLst>
                </p:cNvPr>
                <p:cNvSpPr>
                  <a:spLocks noRot="1" noChangeAspect="1" noMove="1" noResize="1" noEditPoints="1" noAdjustHandles="1" noChangeArrowheads="1" noChangeShapeType="1" noTextEdit="1"/>
                </p:cNvSpPr>
                <p:nvPr/>
              </p:nvSpPr>
              <p:spPr>
                <a:xfrm>
                  <a:off x="685701" y="2049767"/>
                  <a:ext cx="902213" cy="173009"/>
                </a:xfrm>
                <a:custGeom>
                  <a:avLst/>
                  <a:gdLst>
                    <a:gd name="connsiteX0" fmla="*/ 0 w 902213"/>
                    <a:gd name="connsiteY0" fmla="*/ 0 h 173009"/>
                    <a:gd name="connsiteX1" fmla="*/ 902213 w 902213"/>
                    <a:gd name="connsiteY1" fmla="*/ 0 h 173009"/>
                    <a:gd name="connsiteX2" fmla="*/ 902213 w 902213"/>
                    <a:gd name="connsiteY2" fmla="*/ 173009 h 173009"/>
                    <a:gd name="connsiteX3" fmla="*/ 0 w 902213"/>
                    <a:gd name="connsiteY3" fmla="*/ 173009 h 173009"/>
                    <a:gd name="connsiteX4" fmla="*/ 0 w 902213"/>
                    <a:gd name="connsiteY4" fmla="*/ 0 h 173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2213" h="173009">
                      <a:moveTo>
                        <a:pt x="0" y="0"/>
                      </a:moveTo>
                      <a:lnTo>
                        <a:pt x="902213" y="0"/>
                      </a:lnTo>
                      <a:lnTo>
                        <a:pt x="902213" y="173009"/>
                      </a:lnTo>
                      <a:lnTo>
                        <a:pt x="0" y="173009"/>
                      </a:lnTo>
                      <a:lnTo>
                        <a:pt x="0" y="0"/>
                      </a:lnTo>
                      <a:close/>
                    </a:path>
                  </a:pathLst>
                </a:custGeom>
                <a:blipFill>
                  <a:blip r:embed="rId2"/>
                  <a:stretch>
                    <a:fillRect r="-1333"/>
                  </a:stretch>
                </a:blipFill>
              </p:spPr>
              <p:txBody>
                <a:bodyPr/>
                <a:lstStyle/>
                <a:p>
                  <a:r>
                    <a:rPr lang="en-IN">
                      <a:noFill/>
                    </a:rPr>
                    <a:t> </a:t>
                  </a:r>
                </a:p>
              </p:txBody>
            </p:sp>
          </mc:Fallback>
        </mc:AlternateContent>
        <p:sp>
          <p:nvSpPr>
            <p:cNvPr id="16" name="Freeform: Shape 15">
              <a:extLst>
                <a:ext uri="{FF2B5EF4-FFF2-40B4-BE49-F238E27FC236}">
                  <a16:creationId xmlns:a16="http://schemas.microsoft.com/office/drawing/2014/main" id="{488CB788-B7B0-CBD7-2DDC-74057D168297}"/>
                </a:ext>
              </a:extLst>
            </p:cNvPr>
            <p:cNvSpPr/>
            <p:nvPr/>
          </p:nvSpPr>
          <p:spPr>
            <a:xfrm>
              <a:off x="1874688" y="1614626"/>
              <a:ext cx="1002459" cy="519029"/>
            </a:xfrm>
            <a:custGeom>
              <a:avLst/>
              <a:gdLst>
                <a:gd name="connsiteX0" fmla="*/ 0 w 1002459"/>
                <a:gd name="connsiteY0" fmla="*/ 0 h 519029"/>
                <a:gd name="connsiteX1" fmla="*/ 1002459 w 1002459"/>
                <a:gd name="connsiteY1" fmla="*/ 0 h 519029"/>
                <a:gd name="connsiteX2" fmla="*/ 1002459 w 1002459"/>
                <a:gd name="connsiteY2" fmla="*/ 519029 h 519029"/>
                <a:gd name="connsiteX3" fmla="*/ 0 w 1002459"/>
                <a:gd name="connsiteY3" fmla="*/ 519029 h 519029"/>
                <a:gd name="connsiteX4" fmla="*/ 0 w 1002459"/>
                <a:gd name="connsiteY4" fmla="*/ 0 h 5190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2459" h="519029">
                  <a:moveTo>
                    <a:pt x="0" y="0"/>
                  </a:moveTo>
                  <a:lnTo>
                    <a:pt x="1002459" y="0"/>
                  </a:lnTo>
                  <a:lnTo>
                    <a:pt x="1002459" y="519029"/>
                  </a:lnTo>
                  <a:lnTo>
                    <a:pt x="0" y="519029"/>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525" tIns="9525" rIns="9525" bIns="73241" numCol="1" spcCol="1270" anchor="ctr" anchorCtr="0">
              <a:noAutofit/>
            </a:bodyPr>
            <a:lstStyle/>
            <a:p>
              <a:pPr marL="0" lvl="0" indent="0" algn="ctr" defTabSz="666750">
                <a:lnSpc>
                  <a:spcPct val="90000"/>
                </a:lnSpc>
                <a:spcBef>
                  <a:spcPct val="0"/>
                </a:spcBef>
                <a:spcAft>
                  <a:spcPct val="35000"/>
                </a:spcAft>
                <a:buNone/>
              </a:pPr>
              <a:r>
                <a:rPr lang="en-IN" sz="1500" kern="1200" dirty="0"/>
                <a:t>Precision</a:t>
              </a:r>
            </a:p>
          </p:txBody>
        </p:sp>
        <mc:AlternateContent xmlns:mc="http://schemas.openxmlformats.org/markup-compatibility/2006" xmlns:a14="http://schemas.microsoft.com/office/drawing/2010/main">
          <mc:Choice Requires="a14">
            <p:sp>
              <p:nvSpPr>
                <p:cNvPr id="17" name="Freeform: Shape 16">
                  <a:extLst>
                    <a:ext uri="{FF2B5EF4-FFF2-40B4-BE49-F238E27FC236}">
                      <a16:creationId xmlns:a16="http://schemas.microsoft.com/office/drawing/2014/main" id="{7C259F5F-C65C-123A-B3CD-A87308CFAD25}"/>
                    </a:ext>
                  </a:extLst>
                </p:cNvPr>
                <p:cNvSpPr/>
                <p:nvPr/>
              </p:nvSpPr>
              <p:spPr>
                <a:xfrm>
                  <a:off x="2075180" y="2018315"/>
                  <a:ext cx="902213" cy="173009"/>
                </a:xfrm>
                <a:custGeom>
                  <a:avLst/>
                  <a:gdLst>
                    <a:gd name="connsiteX0" fmla="*/ 0 w 902213"/>
                    <a:gd name="connsiteY0" fmla="*/ 0 h 173009"/>
                    <a:gd name="connsiteX1" fmla="*/ 902213 w 902213"/>
                    <a:gd name="connsiteY1" fmla="*/ 0 h 173009"/>
                    <a:gd name="connsiteX2" fmla="*/ 902213 w 902213"/>
                    <a:gd name="connsiteY2" fmla="*/ 173009 h 173009"/>
                    <a:gd name="connsiteX3" fmla="*/ 0 w 902213"/>
                    <a:gd name="connsiteY3" fmla="*/ 173009 h 173009"/>
                    <a:gd name="connsiteX4" fmla="*/ 0 w 902213"/>
                    <a:gd name="connsiteY4" fmla="*/ 0 h 173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2213" h="173009">
                      <a:moveTo>
                        <a:pt x="0" y="0"/>
                      </a:moveTo>
                      <a:lnTo>
                        <a:pt x="902213" y="0"/>
                      </a:lnTo>
                      <a:lnTo>
                        <a:pt x="902213" y="173009"/>
                      </a:lnTo>
                      <a:lnTo>
                        <a:pt x="0" y="173009"/>
                      </a:lnTo>
                      <a:lnTo>
                        <a:pt x="0" y="0"/>
                      </a:ln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7780" tIns="4445" rIns="17780" bIns="4445" numCol="1" spcCol="1270" anchor="ctr" anchorCtr="0">
                  <a:noAutofit/>
                </a:bodyPr>
                <a:lstStyle/>
                <a:p>
                  <a:pPr marL="0" lvl="0" indent="0" algn="r" defTabSz="311150">
                    <a:lnSpc>
                      <a:spcPct val="90000"/>
                    </a:lnSpc>
                    <a:spcBef>
                      <a:spcPct val="0"/>
                    </a:spcBef>
                    <a:spcAft>
                      <a:spcPct val="35000"/>
                    </a:spcAft>
                    <a:buNone/>
                  </a:pPr>
                  <a:r>
                    <a:rPr lang="en-IN" sz="700" kern="1200" dirty="0"/>
                    <a:t>P </a:t>
                  </a:r>
                  <a14:m>
                    <m:oMath xmlns:m="http://schemas.openxmlformats.org/officeDocument/2006/math">
                      <m:r>
                        <a:rPr lang="en-IN" sz="700" i="1" kern="1200">
                          <a:latin typeface="Cambria Math" panose="02040503050406030204" pitchFamily="18" charset="0"/>
                        </a:rPr>
                        <m:t>= </m:t>
                      </m:r>
                      <m:f>
                        <m:fPr>
                          <m:ctrlPr>
                            <a:rPr lang="en-IN" sz="700" i="1" kern="1200">
                              <a:latin typeface="Cambria Math" panose="02040503050406030204" pitchFamily="18" charset="0"/>
                            </a:rPr>
                          </m:ctrlPr>
                        </m:fPr>
                        <m:num>
                          <m:r>
                            <a:rPr lang="en-IN" sz="700" i="1" kern="1200">
                              <a:latin typeface="Cambria Math" panose="02040503050406030204" pitchFamily="18" charset="0"/>
                            </a:rPr>
                            <m:t>𝑇𝑃</m:t>
                          </m:r>
                        </m:num>
                        <m:den>
                          <m:r>
                            <a:rPr lang="en-IN" sz="700" i="1" kern="1200">
                              <a:latin typeface="Cambria Math" panose="02040503050406030204" pitchFamily="18" charset="0"/>
                            </a:rPr>
                            <m:t>𝑇𝑃</m:t>
                          </m:r>
                          <m:r>
                            <a:rPr lang="en-IN" sz="700" i="1" kern="1200">
                              <a:latin typeface="Cambria Math" panose="02040503050406030204" pitchFamily="18" charset="0"/>
                            </a:rPr>
                            <m:t> + </m:t>
                          </m:r>
                          <m:r>
                            <a:rPr lang="en-IN" sz="700" i="1" kern="1200">
                              <a:latin typeface="Cambria Math" panose="02040503050406030204" pitchFamily="18" charset="0"/>
                            </a:rPr>
                            <m:t>𝐹𝑃</m:t>
                          </m:r>
                        </m:den>
                      </m:f>
                    </m:oMath>
                  </a14:m>
                  <a:r>
                    <a:rPr lang="en-IN" sz="700" kern="1200" dirty="0"/>
                    <a:t>        </a:t>
                  </a:r>
                </a:p>
              </p:txBody>
            </p:sp>
          </mc:Choice>
          <mc:Fallback xmlns="">
            <p:sp>
              <p:nvSpPr>
                <p:cNvPr id="17" name="Freeform: Shape 16">
                  <a:extLst>
                    <a:ext uri="{FF2B5EF4-FFF2-40B4-BE49-F238E27FC236}">
                      <a16:creationId xmlns:a16="http://schemas.microsoft.com/office/drawing/2014/main" id="{7C259F5F-C65C-123A-B3CD-A87308CFAD25}"/>
                    </a:ext>
                  </a:extLst>
                </p:cNvPr>
                <p:cNvSpPr>
                  <a:spLocks noRot="1" noChangeAspect="1" noMove="1" noResize="1" noEditPoints="1" noAdjustHandles="1" noChangeArrowheads="1" noChangeShapeType="1" noTextEdit="1"/>
                </p:cNvSpPr>
                <p:nvPr/>
              </p:nvSpPr>
              <p:spPr>
                <a:xfrm>
                  <a:off x="2075180" y="2018315"/>
                  <a:ext cx="902213" cy="173009"/>
                </a:xfrm>
                <a:custGeom>
                  <a:avLst/>
                  <a:gdLst>
                    <a:gd name="connsiteX0" fmla="*/ 0 w 902213"/>
                    <a:gd name="connsiteY0" fmla="*/ 0 h 173009"/>
                    <a:gd name="connsiteX1" fmla="*/ 902213 w 902213"/>
                    <a:gd name="connsiteY1" fmla="*/ 0 h 173009"/>
                    <a:gd name="connsiteX2" fmla="*/ 902213 w 902213"/>
                    <a:gd name="connsiteY2" fmla="*/ 173009 h 173009"/>
                    <a:gd name="connsiteX3" fmla="*/ 0 w 902213"/>
                    <a:gd name="connsiteY3" fmla="*/ 173009 h 173009"/>
                    <a:gd name="connsiteX4" fmla="*/ 0 w 902213"/>
                    <a:gd name="connsiteY4" fmla="*/ 0 h 173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2213" h="173009">
                      <a:moveTo>
                        <a:pt x="0" y="0"/>
                      </a:moveTo>
                      <a:lnTo>
                        <a:pt x="902213" y="0"/>
                      </a:lnTo>
                      <a:lnTo>
                        <a:pt x="902213" y="173009"/>
                      </a:lnTo>
                      <a:lnTo>
                        <a:pt x="0" y="173009"/>
                      </a:lnTo>
                      <a:lnTo>
                        <a:pt x="0" y="0"/>
                      </a:lnTo>
                      <a:close/>
                    </a:path>
                  </a:pathLst>
                </a:custGeom>
                <a:blipFill>
                  <a:blip r:embed="rId3"/>
                  <a:stretch>
                    <a:fillRect r="-667" b="-10000"/>
                  </a:stretch>
                </a:blipFill>
              </p:spPr>
              <p:txBody>
                <a:bodyPr/>
                <a:lstStyle/>
                <a:p>
                  <a:r>
                    <a:rPr lang="en-IN">
                      <a:noFill/>
                    </a:rPr>
                    <a:t> </a:t>
                  </a:r>
                </a:p>
              </p:txBody>
            </p:sp>
          </mc:Fallback>
        </mc:AlternateContent>
        <p:sp>
          <p:nvSpPr>
            <p:cNvPr id="18" name="Freeform: Shape 17">
              <a:extLst>
                <a:ext uri="{FF2B5EF4-FFF2-40B4-BE49-F238E27FC236}">
                  <a16:creationId xmlns:a16="http://schemas.microsoft.com/office/drawing/2014/main" id="{5862B0C6-0E8A-C083-9DD5-CCAA7FA12207}"/>
                </a:ext>
              </a:extLst>
            </p:cNvPr>
            <p:cNvSpPr/>
            <p:nvPr/>
          </p:nvSpPr>
          <p:spPr>
            <a:xfrm>
              <a:off x="3219607" y="1614626"/>
              <a:ext cx="1002459" cy="519029"/>
            </a:xfrm>
            <a:custGeom>
              <a:avLst/>
              <a:gdLst>
                <a:gd name="connsiteX0" fmla="*/ 0 w 1002459"/>
                <a:gd name="connsiteY0" fmla="*/ 0 h 519029"/>
                <a:gd name="connsiteX1" fmla="*/ 1002459 w 1002459"/>
                <a:gd name="connsiteY1" fmla="*/ 0 h 519029"/>
                <a:gd name="connsiteX2" fmla="*/ 1002459 w 1002459"/>
                <a:gd name="connsiteY2" fmla="*/ 519029 h 519029"/>
                <a:gd name="connsiteX3" fmla="*/ 0 w 1002459"/>
                <a:gd name="connsiteY3" fmla="*/ 519029 h 519029"/>
                <a:gd name="connsiteX4" fmla="*/ 0 w 1002459"/>
                <a:gd name="connsiteY4" fmla="*/ 0 h 5190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2459" h="519029">
                  <a:moveTo>
                    <a:pt x="0" y="0"/>
                  </a:moveTo>
                  <a:lnTo>
                    <a:pt x="1002459" y="0"/>
                  </a:lnTo>
                  <a:lnTo>
                    <a:pt x="1002459" y="519029"/>
                  </a:lnTo>
                  <a:lnTo>
                    <a:pt x="0" y="519029"/>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525" tIns="9525" rIns="9525" bIns="73241" numCol="1" spcCol="1270" anchor="ctr" anchorCtr="0">
              <a:noAutofit/>
            </a:bodyPr>
            <a:lstStyle/>
            <a:p>
              <a:pPr marL="0" lvl="0" indent="0" algn="ctr" defTabSz="666750">
                <a:lnSpc>
                  <a:spcPct val="90000"/>
                </a:lnSpc>
                <a:spcBef>
                  <a:spcPct val="0"/>
                </a:spcBef>
                <a:spcAft>
                  <a:spcPct val="35000"/>
                </a:spcAft>
                <a:buNone/>
              </a:pPr>
              <a:r>
                <a:rPr lang="en-IN" sz="1500" kern="1200" dirty="0"/>
                <a:t>Recall</a:t>
              </a:r>
            </a:p>
          </p:txBody>
        </p:sp>
        <mc:AlternateContent xmlns:mc="http://schemas.openxmlformats.org/markup-compatibility/2006" xmlns:a14="http://schemas.microsoft.com/office/drawing/2010/main">
          <mc:Choice Requires="a14">
            <p:sp>
              <p:nvSpPr>
                <p:cNvPr id="19" name="Freeform: Shape 18">
                  <a:extLst>
                    <a:ext uri="{FF2B5EF4-FFF2-40B4-BE49-F238E27FC236}">
                      <a16:creationId xmlns:a16="http://schemas.microsoft.com/office/drawing/2014/main" id="{996B8403-F919-FBA5-AAD7-88A1CC77B804}"/>
                    </a:ext>
                  </a:extLst>
                </p:cNvPr>
                <p:cNvSpPr/>
                <p:nvPr/>
              </p:nvSpPr>
              <p:spPr>
                <a:xfrm>
                  <a:off x="3420099" y="2018315"/>
                  <a:ext cx="902213" cy="173009"/>
                </a:xfrm>
                <a:custGeom>
                  <a:avLst/>
                  <a:gdLst>
                    <a:gd name="connsiteX0" fmla="*/ 0 w 902213"/>
                    <a:gd name="connsiteY0" fmla="*/ 0 h 173009"/>
                    <a:gd name="connsiteX1" fmla="*/ 902213 w 902213"/>
                    <a:gd name="connsiteY1" fmla="*/ 0 h 173009"/>
                    <a:gd name="connsiteX2" fmla="*/ 902213 w 902213"/>
                    <a:gd name="connsiteY2" fmla="*/ 173009 h 173009"/>
                    <a:gd name="connsiteX3" fmla="*/ 0 w 902213"/>
                    <a:gd name="connsiteY3" fmla="*/ 173009 h 173009"/>
                    <a:gd name="connsiteX4" fmla="*/ 0 w 902213"/>
                    <a:gd name="connsiteY4" fmla="*/ 0 h 173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2213" h="173009">
                      <a:moveTo>
                        <a:pt x="0" y="0"/>
                      </a:moveTo>
                      <a:lnTo>
                        <a:pt x="902213" y="0"/>
                      </a:lnTo>
                      <a:lnTo>
                        <a:pt x="902213" y="173009"/>
                      </a:lnTo>
                      <a:lnTo>
                        <a:pt x="0" y="173009"/>
                      </a:lnTo>
                      <a:lnTo>
                        <a:pt x="0" y="0"/>
                      </a:ln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7780" tIns="4445" rIns="17780" bIns="4445" numCol="1" spcCol="1270" anchor="ctr" anchorCtr="0">
                  <a:noAutofit/>
                </a:bodyPr>
                <a:lstStyle/>
                <a:p>
                  <a:pPr marL="0" lvl="0" indent="0" algn="r" defTabSz="311150">
                    <a:lnSpc>
                      <a:spcPct val="90000"/>
                    </a:lnSpc>
                    <a:spcBef>
                      <a:spcPct val="0"/>
                    </a:spcBef>
                    <a:spcAft>
                      <a:spcPct val="35000"/>
                    </a:spcAft>
                    <a:buNone/>
                  </a:pPr>
                  <a:r>
                    <a:rPr lang="en-IN" sz="700" kern="1200" dirty="0"/>
                    <a:t>R </a:t>
                  </a:r>
                  <a14:m>
                    <m:oMath xmlns:m="http://schemas.openxmlformats.org/officeDocument/2006/math">
                      <m:r>
                        <a:rPr lang="en-IN" sz="700" i="1" kern="1200">
                          <a:latin typeface="Cambria Math" panose="02040503050406030204" pitchFamily="18" charset="0"/>
                        </a:rPr>
                        <m:t>= </m:t>
                      </m:r>
                      <m:f>
                        <m:fPr>
                          <m:ctrlPr>
                            <a:rPr lang="en-IN" sz="700" i="1" kern="1200">
                              <a:latin typeface="Cambria Math" panose="02040503050406030204" pitchFamily="18" charset="0"/>
                            </a:rPr>
                          </m:ctrlPr>
                        </m:fPr>
                        <m:num>
                          <m:r>
                            <a:rPr lang="en-IN" sz="700" i="1" kern="1200">
                              <a:latin typeface="Cambria Math" panose="02040503050406030204" pitchFamily="18" charset="0"/>
                            </a:rPr>
                            <m:t>𝑇𝑃</m:t>
                          </m:r>
                        </m:num>
                        <m:den>
                          <m:r>
                            <a:rPr lang="en-IN" sz="700" i="1" kern="1200">
                              <a:latin typeface="Cambria Math" panose="02040503050406030204" pitchFamily="18" charset="0"/>
                            </a:rPr>
                            <m:t>𝑇𝑃</m:t>
                          </m:r>
                          <m:r>
                            <a:rPr lang="en-IN" sz="700" i="1" kern="1200">
                              <a:latin typeface="Cambria Math" panose="02040503050406030204" pitchFamily="18" charset="0"/>
                            </a:rPr>
                            <m:t> + </m:t>
                          </m:r>
                          <m:r>
                            <a:rPr lang="en-IN" sz="700" i="1" kern="1200">
                              <a:latin typeface="Cambria Math" panose="02040503050406030204" pitchFamily="18" charset="0"/>
                            </a:rPr>
                            <m:t>𝐹𝑁</m:t>
                          </m:r>
                        </m:den>
                      </m:f>
                    </m:oMath>
                  </a14:m>
                  <a:r>
                    <a:rPr lang="en-IN" sz="700" kern="1200" dirty="0"/>
                    <a:t>  </a:t>
                  </a:r>
                </a:p>
              </p:txBody>
            </p:sp>
          </mc:Choice>
          <mc:Fallback xmlns="">
            <p:sp>
              <p:nvSpPr>
                <p:cNvPr id="19" name="Freeform: Shape 18">
                  <a:extLst>
                    <a:ext uri="{FF2B5EF4-FFF2-40B4-BE49-F238E27FC236}">
                      <a16:creationId xmlns:a16="http://schemas.microsoft.com/office/drawing/2014/main" id="{996B8403-F919-FBA5-AAD7-88A1CC77B804}"/>
                    </a:ext>
                  </a:extLst>
                </p:cNvPr>
                <p:cNvSpPr>
                  <a:spLocks noRot="1" noChangeAspect="1" noMove="1" noResize="1" noEditPoints="1" noAdjustHandles="1" noChangeArrowheads="1" noChangeShapeType="1" noTextEdit="1"/>
                </p:cNvSpPr>
                <p:nvPr/>
              </p:nvSpPr>
              <p:spPr>
                <a:xfrm>
                  <a:off x="3420099" y="2018315"/>
                  <a:ext cx="902213" cy="173009"/>
                </a:xfrm>
                <a:custGeom>
                  <a:avLst/>
                  <a:gdLst>
                    <a:gd name="connsiteX0" fmla="*/ 0 w 902213"/>
                    <a:gd name="connsiteY0" fmla="*/ 0 h 173009"/>
                    <a:gd name="connsiteX1" fmla="*/ 902213 w 902213"/>
                    <a:gd name="connsiteY1" fmla="*/ 0 h 173009"/>
                    <a:gd name="connsiteX2" fmla="*/ 902213 w 902213"/>
                    <a:gd name="connsiteY2" fmla="*/ 173009 h 173009"/>
                    <a:gd name="connsiteX3" fmla="*/ 0 w 902213"/>
                    <a:gd name="connsiteY3" fmla="*/ 173009 h 173009"/>
                    <a:gd name="connsiteX4" fmla="*/ 0 w 902213"/>
                    <a:gd name="connsiteY4" fmla="*/ 0 h 173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2213" h="173009">
                      <a:moveTo>
                        <a:pt x="0" y="0"/>
                      </a:moveTo>
                      <a:lnTo>
                        <a:pt x="902213" y="0"/>
                      </a:lnTo>
                      <a:lnTo>
                        <a:pt x="902213" y="173009"/>
                      </a:lnTo>
                      <a:lnTo>
                        <a:pt x="0" y="173009"/>
                      </a:lnTo>
                      <a:lnTo>
                        <a:pt x="0" y="0"/>
                      </a:lnTo>
                      <a:close/>
                    </a:path>
                  </a:pathLst>
                </a:custGeom>
                <a:blipFill>
                  <a:blip r:embed="rId4"/>
                  <a:stretch>
                    <a:fillRect b="-10000"/>
                  </a:stretch>
                </a:blipFill>
              </p:spPr>
              <p:txBody>
                <a:bodyPr/>
                <a:lstStyle/>
                <a:p>
                  <a:r>
                    <a:rPr lang="en-IN">
                      <a:noFill/>
                    </a:rPr>
                    <a:t> </a:t>
                  </a:r>
                </a:p>
              </p:txBody>
            </p:sp>
          </mc:Fallback>
        </mc:AlternateContent>
        <p:sp>
          <p:nvSpPr>
            <p:cNvPr id="20" name="Freeform: Shape 19">
              <a:extLst>
                <a:ext uri="{FF2B5EF4-FFF2-40B4-BE49-F238E27FC236}">
                  <a16:creationId xmlns:a16="http://schemas.microsoft.com/office/drawing/2014/main" id="{F35584F4-67B2-86A6-60A4-B1AF8160AAF4}"/>
                </a:ext>
              </a:extLst>
            </p:cNvPr>
            <p:cNvSpPr/>
            <p:nvPr/>
          </p:nvSpPr>
          <p:spPr>
            <a:xfrm>
              <a:off x="4564526" y="1614626"/>
              <a:ext cx="1002459" cy="519029"/>
            </a:xfrm>
            <a:custGeom>
              <a:avLst/>
              <a:gdLst>
                <a:gd name="connsiteX0" fmla="*/ 0 w 1002459"/>
                <a:gd name="connsiteY0" fmla="*/ 0 h 519029"/>
                <a:gd name="connsiteX1" fmla="*/ 1002459 w 1002459"/>
                <a:gd name="connsiteY1" fmla="*/ 0 h 519029"/>
                <a:gd name="connsiteX2" fmla="*/ 1002459 w 1002459"/>
                <a:gd name="connsiteY2" fmla="*/ 519029 h 519029"/>
                <a:gd name="connsiteX3" fmla="*/ 0 w 1002459"/>
                <a:gd name="connsiteY3" fmla="*/ 519029 h 519029"/>
                <a:gd name="connsiteX4" fmla="*/ 0 w 1002459"/>
                <a:gd name="connsiteY4" fmla="*/ 0 h 5190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2459" h="519029">
                  <a:moveTo>
                    <a:pt x="0" y="0"/>
                  </a:moveTo>
                  <a:lnTo>
                    <a:pt x="1002459" y="0"/>
                  </a:lnTo>
                  <a:lnTo>
                    <a:pt x="1002459" y="519029"/>
                  </a:lnTo>
                  <a:lnTo>
                    <a:pt x="0" y="519029"/>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525" tIns="9525" rIns="9525" bIns="73241" numCol="1" spcCol="1270" anchor="ctr" anchorCtr="0">
              <a:noAutofit/>
            </a:bodyPr>
            <a:lstStyle/>
            <a:p>
              <a:pPr marL="0" lvl="0" indent="0" algn="ctr" defTabSz="666750">
                <a:lnSpc>
                  <a:spcPct val="90000"/>
                </a:lnSpc>
                <a:spcBef>
                  <a:spcPct val="0"/>
                </a:spcBef>
                <a:spcAft>
                  <a:spcPct val="35000"/>
                </a:spcAft>
                <a:buNone/>
              </a:pPr>
              <a:r>
                <a:rPr lang="en-IN" sz="1500" kern="1200" dirty="0"/>
                <a:t>F1 Score</a:t>
              </a:r>
            </a:p>
          </p:txBody>
        </p:sp>
        <mc:AlternateContent xmlns:mc="http://schemas.openxmlformats.org/markup-compatibility/2006" xmlns:a14="http://schemas.microsoft.com/office/drawing/2010/main">
          <mc:Choice Requires="a14">
            <p:sp>
              <p:nvSpPr>
                <p:cNvPr id="21" name="Freeform: Shape 20">
                  <a:extLst>
                    <a:ext uri="{FF2B5EF4-FFF2-40B4-BE49-F238E27FC236}">
                      <a16:creationId xmlns:a16="http://schemas.microsoft.com/office/drawing/2014/main" id="{8D782CAC-5A51-EA2F-4873-21AA310487C6}"/>
                    </a:ext>
                  </a:extLst>
                </p:cNvPr>
                <p:cNvSpPr/>
                <p:nvPr/>
              </p:nvSpPr>
              <p:spPr>
                <a:xfrm>
                  <a:off x="4798572" y="1997348"/>
                  <a:ext cx="902213" cy="173009"/>
                </a:xfrm>
                <a:custGeom>
                  <a:avLst/>
                  <a:gdLst>
                    <a:gd name="connsiteX0" fmla="*/ 0 w 902213"/>
                    <a:gd name="connsiteY0" fmla="*/ 0 h 173009"/>
                    <a:gd name="connsiteX1" fmla="*/ 902213 w 902213"/>
                    <a:gd name="connsiteY1" fmla="*/ 0 h 173009"/>
                    <a:gd name="connsiteX2" fmla="*/ 902213 w 902213"/>
                    <a:gd name="connsiteY2" fmla="*/ 173009 h 173009"/>
                    <a:gd name="connsiteX3" fmla="*/ 0 w 902213"/>
                    <a:gd name="connsiteY3" fmla="*/ 173009 h 173009"/>
                    <a:gd name="connsiteX4" fmla="*/ 0 w 902213"/>
                    <a:gd name="connsiteY4" fmla="*/ 0 h 173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2213" h="173009">
                      <a:moveTo>
                        <a:pt x="0" y="0"/>
                      </a:moveTo>
                      <a:lnTo>
                        <a:pt x="902213" y="0"/>
                      </a:lnTo>
                      <a:lnTo>
                        <a:pt x="902213" y="173009"/>
                      </a:lnTo>
                      <a:lnTo>
                        <a:pt x="0" y="173009"/>
                      </a:lnTo>
                      <a:lnTo>
                        <a:pt x="0" y="0"/>
                      </a:ln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2700" tIns="3175" rIns="12700" bIns="3175" numCol="1" spcCol="1270" anchor="ctr" anchorCtr="0">
                  <a:noAutofit/>
                </a:bodyPr>
                <a:lstStyle/>
                <a:p>
                  <a:pPr marL="0" lvl="0" indent="0" algn="r" defTabSz="222250">
                    <a:lnSpc>
                      <a:spcPct val="90000"/>
                    </a:lnSpc>
                    <a:spcBef>
                      <a:spcPct val="0"/>
                    </a:spcBef>
                    <a:spcAft>
                      <a:spcPct val="35000"/>
                    </a:spcAft>
                    <a:buNone/>
                  </a:pPr>
                  <a:r>
                    <a:rPr lang="en-IN" sz="500" kern="1200" dirty="0"/>
                    <a:t>F1-score </a:t>
                  </a:r>
                  <a14:m>
                    <m:oMath xmlns:m="http://schemas.openxmlformats.org/officeDocument/2006/math">
                      <m:r>
                        <a:rPr lang="en-IN" sz="500" i="1" kern="1200">
                          <a:latin typeface="Cambria Math" panose="02040503050406030204" pitchFamily="18" charset="0"/>
                        </a:rPr>
                        <m:t>=</m:t>
                      </m:r>
                      <m:f>
                        <m:fPr>
                          <m:ctrlPr>
                            <a:rPr lang="en-IN" sz="500" i="1" kern="1200">
                              <a:latin typeface="Cambria Math" panose="02040503050406030204" pitchFamily="18" charset="0"/>
                            </a:rPr>
                          </m:ctrlPr>
                        </m:fPr>
                        <m:num>
                          <m:r>
                            <a:rPr lang="en-IN" sz="500" i="1" kern="1200">
                              <a:latin typeface="Cambria Math" panose="02040503050406030204" pitchFamily="18" charset="0"/>
                            </a:rPr>
                            <m:t>2 × </m:t>
                          </m:r>
                          <m:r>
                            <a:rPr lang="en-IN" sz="500" i="1" kern="1200">
                              <a:latin typeface="Cambria Math" panose="02040503050406030204" pitchFamily="18" charset="0"/>
                            </a:rPr>
                            <m:t>𝑃𝑟𝑒𝑐𝑖𝑠𝑖𝑜𝑛</m:t>
                          </m:r>
                          <m:r>
                            <a:rPr lang="en-IN" sz="500" i="1" kern="1200">
                              <a:latin typeface="Cambria Math" panose="02040503050406030204" pitchFamily="18" charset="0"/>
                            </a:rPr>
                            <m:t> × </m:t>
                          </m:r>
                          <m:r>
                            <a:rPr lang="en-IN" sz="500" i="1" kern="1200">
                              <a:latin typeface="Cambria Math" panose="02040503050406030204" pitchFamily="18" charset="0"/>
                            </a:rPr>
                            <m:t>𝑅𝑒𝑐𝑎𝑙𝑙</m:t>
                          </m:r>
                        </m:num>
                        <m:den>
                          <m:r>
                            <a:rPr lang="en-IN" sz="500" i="1" kern="1200">
                              <a:latin typeface="Cambria Math" panose="02040503050406030204" pitchFamily="18" charset="0"/>
                            </a:rPr>
                            <m:t>𝑃𝑟𝑒𝑐𝑖𝑠𝑖𝑜𝑛</m:t>
                          </m:r>
                          <m:r>
                            <a:rPr lang="en-IN" sz="500" i="1" kern="1200">
                              <a:latin typeface="Cambria Math" panose="02040503050406030204" pitchFamily="18" charset="0"/>
                            </a:rPr>
                            <m:t> + </m:t>
                          </m:r>
                          <m:r>
                            <a:rPr lang="en-IN" sz="500" i="1" kern="1200">
                              <a:latin typeface="Cambria Math" panose="02040503050406030204" pitchFamily="18" charset="0"/>
                            </a:rPr>
                            <m:t>𝑅𝑒𝑐𝑎𝑙𝑙</m:t>
                          </m:r>
                        </m:den>
                      </m:f>
                    </m:oMath>
                  </a14:m>
                  <a:r>
                    <a:rPr lang="en-IN" sz="500" kern="1200" dirty="0"/>
                    <a:t>  </a:t>
                  </a:r>
                </a:p>
              </p:txBody>
            </p:sp>
          </mc:Choice>
          <mc:Fallback xmlns="">
            <p:sp>
              <p:nvSpPr>
                <p:cNvPr id="21" name="Freeform: Shape 20">
                  <a:extLst>
                    <a:ext uri="{FF2B5EF4-FFF2-40B4-BE49-F238E27FC236}">
                      <a16:creationId xmlns:a16="http://schemas.microsoft.com/office/drawing/2014/main" id="{8D782CAC-5A51-EA2F-4873-21AA310487C6}"/>
                    </a:ext>
                  </a:extLst>
                </p:cNvPr>
                <p:cNvSpPr>
                  <a:spLocks noRot="1" noChangeAspect="1" noMove="1" noResize="1" noEditPoints="1" noAdjustHandles="1" noChangeArrowheads="1" noChangeShapeType="1" noTextEdit="1"/>
                </p:cNvSpPr>
                <p:nvPr/>
              </p:nvSpPr>
              <p:spPr>
                <a:xfrm>
                  <a:off x="4798572" y="1997348"/>
                  <a:ext cx="902213" cy="173009"/>
                </a:xfrm>
                <a:custGeom>
                  <a:avLst/>
                  <a:gdLst>
                    <a:gd name="connsiteX0" fmla="*/ 0 w 902213"/>
                    <a:gd name="connsiteY0" fmla="*/ 0 h 173009"/>
                    <a:gd name="connsiteX1" fmla="*/ 902213 w 902213"/>
                    <a:gd name="connsiteY1" fmla="*/ 0 h 173009"/>
                    <a:gd name="connsiteX2" fmla="*/ 902213 w 902213"/>
                    <a:gd name="connsiteY2" fmla="*/ 173009 h 173009"/>
                    <a:gd name="connsiteX3" fmla="*/ 0 w 902213"/>
                    <a:gd name="connsiteY3" fmla="*/ 173009 h 173009"/>
                    <a:gd name="connsiteX4" fmla="*/ 0 w 902213"/>
                    <a:gd name="connsiteY4" fmla="*/ 0 h 173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2213" h="173009">
                      <a:moveTo>
                        <a:pt x="0" y="0"/>
                      </a:moveTo>
                      <a:lnTo>
                        <a:pt x="902213" y="0"/>
                      </a:lnTo>
                      <a:lnTo>
                        <a:pt x="902213" y="173009"/>
                      </a:lnTo>
                      <a:lnTo>
                        <a:pt x="0" y="173009"/>
                      </a:lnTo>
                      <a:lnTo>
                        <a:pt x="0" y="0"/>
                      </a:lnTo>
                      <a:close/>
                    </a:path>
                  </a:pathLst>
                </a:custGeom>
                <a:blipFill>
                  <a:blip r:embed="rId5"/>
                  <a:stretch>
                    <a:fillRect/>
                  </a:stretch>
                </a:blipFill>
              </p:spPr>
              <p:txBody>
                <a:bodyPr/>
                <a:lstStyle/>
                <a:p>
                  <a:r>
                    <a:rPr lang="en-IN">
                      <a:noFill/>
                    </a:rPr>
                    <a:t> </a:t>
                  </a:r>
                </a:p>
              </p:txBody>
            </p:sp>
          </mc:Fallback>
        </mc:AlternateContent>
      </p:grpSp>
      <p:sp>
        <p:nvSpPr>
          <p:cNvPr id="5" name="TextBox 4">
            <a:extLst>
              <a:ext uri="{FF2B5EF4-FFF2-40B4-BE49-F238E27FC236}">
                <a16:creationId xmlns:a16="http://schemas.microsoft.com/office/drawing/2014/main" id="{EB34FA4C-203B-B9F8-AF45-E7E42E411819}"/>
              </a:ext>
            </a:extLst>
          </p:cNvPr>
          <p:cNvSpPr txBox="1"/>
          <p:nvPr/>
        </p:nvSpPr>
        <p:spPr>
          <a:xfrm>
            <a:off x="146722" y="2742647"/>
            <a:ext cx="7605358" cy="3833550"/>
          </a:xfrm>
          <a:prstGeom prst="rect">
            <a:avLst/>
          </a:prstGeom>
          <a:noFill/>
        </p:spPr>
        <p:txBody>
          <a:bodyPr wrap="square">
            <a:spAutoFit/>
          </a:bodyPr>
          <a:lstStyle/>
          <a:p>
            <a:pPr marL="635" marR="7620" indent="-635" algn="just">
              <a:lnSpc>
                <a:spcPct val="150000"/>
              </a:lnSpc>
              <a:spcAft>
                <a:spcPts val="25"/>
              </a:spcAft>
            </a:pPr>
            <a:r>
              <a:rPr lang="en-IN" sz="2000" b="1" kern="100" dirty="0">
                <a:solidFill>
                  <a:srgbClr val="000000"/>
                </a:solidFill>
                <a:effectLst/>
                <a:latin typeface="Times New Roman" panose="02020603050405020304" pitchFamily="18" charset="0"/>
                <a:ea typeface="Calibri" panose="020F0502020204030204" pitchFamily="34" charset="0"/>
                <a:cs typeface="Calibri" panose="020F0502020204030204" pitchFamily="34" charset="0"/>
              </a:rPr>
              <a:t>Confusion Matrix:</a:t>
            </a:r>
            <a:r>
              <a:rPr lang="en-IN" sz="2000" kern="100" dirty="0">
                <a:solidFill>
                  <a:srgbClr val="000000"/>
                </a:solidFill>
                <a:effectLst/>
                <a:latin typeface="Times New Roman" panose="02020603050405020304" pitchFamily="18" charset="0"/>
                <a:ea typeface="Calibri" panose="020F0502020204030204" pitchFamily="34" charset="0"/>
                <a:cs typeface="Calibri" panose="020F0502020204030204" pitchFamily="34" charset="0"/>
              </a:rPr>
              <a:t> </a:t>
            </a:r>
            <a:r>
              <a:rPr lang="en-IN" sz="1800" kern="100" dirty="0">
                <a:solidFill>
                  <a:srgbClr val="000000"/>
                </a:solidFill>
                <a:effectLst/>
                <a:latin typeface="Times New Roman" panose="02020603050405020304" pitchFamily="18" charset="0"/>
                <a:ea typeface="Calibri" panose="020F0502020204030204" pitchFamily="34" charset="0"/>
                <a:cs typeface="Calibri" panose="020F0502020204030204" pitchFamily="34" charset="0"/>
              </a:rPr>
              <a:t>The presentation of an organization prototypical is tabulated in a confusion matrix, which summarizes the numbers of true ‘+’, true ‘-’, false ‘+’, and false ‘-’ predictions as shown in figure </a:t>
            </a:r>
            <a:r>
              <a:rPr lang="en-IN" kern="100" dirty="0">
                <a:solidFill>
                  <a:srgbClr val="000000"/>
                </a:solidFill>
                <a:latin typeface="Times New Roman" panose="02020603050405020304" pitchFamily="18" charset="0"/>
                <a:ea typeface="Calibri" panose="020F0502020204030204" pitchFamily="34" charset="0"/>
                <a:cs typeface="Calibri" panose="020F0502020204030204" pitchFamily="34" charset="0"/>
              </a:rPr>
              <a:t>.</a:t>
            </a:r>
            <a:r>
              <a:rPr lang="en-IN" sz="1800" kern="100" dirty="0">
                <a:solidFill>
                  <a:srgbClr val="000000"/>
                </a:solidFill>
                <a:effectLst/>
                <a:latin typeface="Times New Roman" panose="02020603050405020304" pitchFamily="18" charset="0"/>
                <a:ea typeface="Calibri" panose="020F0502020204030204" pitchFamily="34" charset="0"/>
                <a:cs typeface="Calibri" panose="020F0502020204030204" pitchFamily="34" charset="0"/>
              </a:rPr>
              <a:t> It offers perceptive data on how much model can categorize examples across various classes. The matrix's cells are all combinations of the predictable and actual class labels, enabling users to assess the model's pros and cons. The confusion matrix provides the basis for calculating several evaluation measures, including F1 score, precision, recall, and accuracy, which allow for a thorough analysis of a representation's presentation.</a:t>
            </a:r>
            <a:endParaRPr lang="en-IN" sz="1800" kern="100" dirty="0">
              <a:solidFill>
                <a:srgbClr val="000000"/>
              </a:solidFill>
              <a:effectLst/>
              <a:latin typeface="Calibri" panose="020F0502020204030204" pitchFamily="34" charset="0"/>
              <a:ea typeface="Calibri" panose="020F0502020204030204" pitchFamily="34" charset="0"/>
            </a:endParaRPr>
          </a:p>
        </p:txBody>
      </p:sp>
      <p:pic>
        <p:nvPicPr>
          <p:cNvPr id="6" name="Picture 5" descr="WhatsApp Image 2024-03-29 at 16.09.46_28f04915">
            <a:extLst>
              <a:ext uri="{FF2B5EF4-FFF2-40B4-BE49-F238E27FC236}">
                <a16:creationId xmlns:a16="http://schemas.microsoft.com/office/drawing/2014/main" id="{636C462D-C58A-3DC7-CBB2-026E7EB6BF9F}"/>
              </a:ext>
            </a:extLst>
          </p:cNvPr>
          <p:cNvPicPr>
            <a:picLocks noChangeAspect="1"/>
          </p:cNvPicPr>
          <p:nvPr/>
        </p:nvPicPr>
        <p:blipFill>
          <a:blip r:embed="rId6">
            <a:extLst>
              <a:ext uri="{28A0092B-C50C-407E-A947-70E740481C1C}">
                <a14:useLocalDpi xmlns:a14="http://schemas.microsoft.com/office/drawing/2010/main" val="0"/>
              </a:ext>
            </a:extLst>
          </a:blip>
          <a:srcRect l="8999" r="20805" b="2475"/>
          <a:stretch>
            <a:fillRect/>
          </a:stretch>
        </p:blipFill>
        <p:spPr>
          <a:xfrm>
            <a:off x="8558964" y="2366399"/>
            <a:ext cx="3352800" cy="2787015"/>
          </a:xfrm>
          <a:prstGeom prst="rect">
            <a:avLst/>
          </a:prstGeom>
          <a:solidFill>
            <a:schemeClr val="bg2">
              <a:lumMod val="50000"/>
            </a:schemeClr>
          </a:solidFill>
        </p:spPr>
      </p:pic>
    </p:spTree>
    <p:extLst>
      <p:ext uri="{BB962C8B-B14F-4D97-AF65-F5344CB8AC3E}">
        <p14:creationId xmlns:p14="http://schemas.microsoft.com/office/powerpoint/2010/main" val="4559523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anim calcmode="lin" valueType="num">
                                      <p:cBhvr>
                                        <p:cTn id="15" dur="1000" fill="hold"/>
                                        <p:tgtEl>
                                          <p:spTgt spid="6"/>
                                        </p:tgtEl>
                                        <p:attrNameLst>
                                          <p:attrName>ppt_x</p:attrName>
                                        </p:attrNameLst>
                                      </p:cBhvr>
                                      <p:tavLst>
                                        <p:tav tm="0">
                                          <p:val>
                                            <p:strVal val="#ppt_x"/>
                                          </p:val>
                                        </p:tav>
                                        <p:tav tm="100000">
                                          <p:val>
                                            <p:strVal val="#ppt_x"/>
                                          </p:val>
                                        </p:tav>
                                      </p:tavLst>
                                    </p:anim>
                                    <p:anim calcmode="lin" valueType="num">
                                      <p:cBhvr>
                                        <p:cTn id="1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1000"/>
                                        <p:tgtEl>
                                          <p:spTgt spid="5"/>
                                        </p:tgtEl>
                                      </p:cBhvr>
                                    </p:animEffect>
                                    <p:anim calcmode="lin" valueType="num">
                                      <p:cBhvr>
                                        <p:cTn id="22" dur="1000" fill="hold"/>
                                        <p:tgtEl>
                                          <p:spTgt spid="5"/>
                                        </p:tgtEl>
                                        <p:attrNameLst>
                                          <p:attrName>ppt_x</p:attrName>
                                        </p:attrNameLst>
                                      </p:cBhvr>
                                      <p:tavLst>
                                        <p:tav tm="0">
                                          <p:val>
                                            <p:strVal val="#ppt_x"/>
                                          </p:val>
                                        </p:tav>
                                        <p:tav tm="100000">
                                          <p:val>
                                            <p:strVal val="#ppt_x"/>
                                          </p:val>
                                        </p:tav>
                                      </p:tavLst>
                                    </p:anim>
                                    <p:anim calcmode="lin" valueType="num">
                                      <p:cBhvr>
                                        <p:cTn id="23"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B48F3573-F4C8-0D33-2437-DDC5F3B38E72}"/>
              </a:ext>
            </a:extLst>
          </p:cNvPr>
          <p:cNvGraphicFramePr>
            <a:graphicFrameLocks noGrp="1"/>
          </p:cNvGraphicFramePr>
          <p:nvPr>
            <p:extLst>
              <p:ext uri="{D42A27DB-BD31-4B8C-83A1-F6EECF244321}">
                <p14:modId xmlns:p14="http://schemas.microsoft.com/office/powerpoint/2010/main" val="1642840773"/>
              </p:ext>
            </p:extLst>
          </p:nvPr>
        </p:nvGraphicFramePr>
        <p:xfrm>
          <a:off x="7696200" y="2734310"/>
          <a:ext cx="3779521" cy="2240279"/>
        </p:xfrm>
        <a:graphic>
          <a:graphicData uri="http://schemas.openxmlformats.org/drawingml/2006/table">
            <a:tbl>
              <a:tblPr bandRow="1">
                <a:tableStyleId>{5C22544A-7EE6-4342-B048-85BDC9FD1C3A}</a:tableStyleId>
              </a:tblPr>
              <a:tblGrid>
                <a:gridCol w="597284">
                  <a:extLst>
                    <a:ext uri="{9D8B030D-6E8A-4147-A177-3AD203B41FA5}">
                      <a16:colId xmlns:a16="http://schemas.microsoft.com/office/drawing/2014/main" val="2383492706"/>
                    </a:ext>
                  </a:extLst>
                </a:gridCol>
                <a:gridCol w="885307">
                  <a:extLst>
                    <a:ext uri="{9D8B030D-6E8A-4147-A177-3AD203B41FA5}">
                      <a16:colId xmlns:a16="http://schemas.microsoft.com/office/drawing/2014/main" val="3118308811"/>
                    </a:ext>
                  </a:extLst>
                </a:gridCol>
                <a:gridCol w="765644">
                  <a:extLst>
                    <a:ext uri="{9D8B030D-6E8A-4147-A177-3AD203B41FA5}">
                      <a16:colId xmlns:a16="http://schemas.microsoft.com/office/drawing/2014/main" val="2454551882"/>
                    </a:ext>
                  </a:extLst>
                </a:gridCol>
                <a:gridCol w="860960">
                  <a:extLst>
                    <a:ext uri="{9D8B030D-6E8A-4147-A177-3AD203B41FA5}">
                      <a16:colId xmlns:a16="http://schemas.microsoft.com/office/drawing/2014/main" val="1354313407"/>
                    </a:ext>
                  </a:extLst>
                </a:gridCol>
                <a:gridCol w="670326">
                  <a:extLst>
                    <a:ext uri="{9D8B030D-6E8A-4147-A177-3AD203B41FA5}">
                      <a16:colId xmlns:a16="http://schemas.microsoft.com/office/drawing/2014/main" val="2302005974"/>
                    </a:ext>
                  </a:extLst>
                </a:gridCol>
              </a:tblGrid>
              <a:tr h="798497">
                <a:tc>
                  <a:txBody>
                    <a:bodyPr/>
                    <a:lstStyle/>
                    <a:p>
                      <a:pPr marL="635" marR="7620" indent="-635" algn="ctr">
                        <a:lnSpc>
                          <a:spcPct val="149000"/>
                        </a:lnSpc>
                        <a:spcAft>
                          <a:spcPts val="25"/>
                        </a:spcAft>
                      </a:pPr>
                      <a:r>
                        <a:rPr lang="en-US" sz="1200" kern="0">
                          <a:effectLst/>
                        </a:rPr>
                        <a:t>Model</a:t>
                      </a:r>
                      <a:endParaRPr lang="en-IN" sz="1200" kern="100">
                        <a:solidFill>
                          <a:srgbClr val="000000"/>
                        </a:solidFill>
                        <a:effectLst/>
                        <a:latin typeface="Calibri" panose="020F0502020204030204" pitchFamily="34" charset="0"/>
                        <a:ea typeface="Calibri" panose="020F0502020204030204" pitchFamily="34" charset="0"/>
                      </a:endParaRPr>
                    </a:p>
                  </a:txBody>
                  <a:tcPr marL="63500" marR="63500" marT="63500" marB="63500"/>
                </a:tc>
                <a:tc>
                  <a:txBody>
                    <a:bodyPr/>
                    <a:lstStyle/>
                    <a:p>
                      <a:pPr marL="635" marR="7620" indent="-635" algn="ctr">
                        <a:lnSpc>
                          <a:spcPct val="149000"/>
                        </a:lnSpc>
                        <a:spcAft>
                          <a:spcPts val="25"/>
                        </a:spcAft>
                      </a:pPr>
                      <a:r>
                        <a:rPr lang="en-US" sz="1200" kern="0" dirty="0">
                          <a:effectLst/>
                        </a:rPr>
                        <a:t>Accuracy</a:t>
                      </a:r>
                      <a:endParaRPr lang="en-IN" sz="1200" kern="100" dirty="0">
                        <a:solidFill>
                          <a:srgbClr val="000000"/>
                        </a:solidFill>
                        <a:effectLst/>
                        <a:latin typeface="Calibri" panose="020F0502020204030204" pitchFamily="34" charset="0"/>
                        <a:ea typeface="Calibri" panose="020F0502020204030204" pitchFamily="34" charset="0"/>
                      </a:endParaRPr>
                    </a:p>
                  </a:txBody>
                  <a:tcPr marL="63500" marR="63500" marT="63500" marB="63500"/>
                </a:tc>
                <a:tc>
                  <a:txBody>
                    <a:bodyPr/>
                    <a:lstStyle/>
                    <a:p>
                      <a:pPr marL="635" marR="7620" indent="-635" algn="ctr">
                        <a:lnSpc>
                          <a:spcPct val="149000"/>
                        </a:lnSpc>
                        <a:spcAft>
                          <a:spcPts val="25"/>
                        </a:spcAft>
                      </a:pPr>
                      <a:r>
                        <a:rPr lang="en-US" sz="1200" kern="0">
                          <a:effectLst/>
                        </a:rPr>
                        <a:t>F1-Score</a:t>
                      </a:r>
                      <a:endParaRPr lang="en-IN" sz="1200" kern="100">
                        <a:solidFill>
                          <a:srgbClr val="000000"/>
                        </a:solidFill>
                        <a:effectLst/>
                        <a:latin typeface="Calibri" panose="020F0502020204030204" pitchFamily="34" charset="0"/>
                        <a:ea typeface="Calibri" panose="020F0502020204030204" pitchFamily="34" charset="0"/>
                      </a:endParaRPr>
                    </a:p>
                  </a:txBody>
                  <a:tcPr marL="63500" marR="63500" marT="63500" marB="63500"/>
                </a:tc>
                <a:tc>
                  <a:txBody>
                    <a:bodyPr/>
                    <a:lstStyle/>
                    <a:p>
                      <a:pPr marL="635" marR="7620" indent="-635" algn="ctr">
                        <a:lnSpc>
                          <a:spcPct val="149000"/>
                        </a:lnSpc>
                        <a:spcAft>
                          <a:spcPts val="25"/>
                        </a:spcAft>
                      </a:pPr>
                      <a:r>
                        <a:rPr lang="en-US" sz="1200" kern="0" dirty="0">
                          <a:effectLst/>
                        </a:rPr>
                        <a:t>Precision</a:t>
                      </a:r>
                      <a:endParaRPr lang="en-IN" sz="1200" kern="100" dirty="0">
                        <a:solidFill>
                          <a:srgbClr val="000000"/>
                        </a:solidFill>
                        <a:effectLst/>
                        <a:latin typeface="Calibri" panose="020F0502020204030204" pitchFamily="34" charset="0"/>
                        <a:ea typeface="Calibri" panose="020F0502020204030204" pitchFamily="34" charset="0"/>
                      </a:endParaRPr>
                    </a:p>
                  </a:txBody>
                  <a:tcPr marL="63500" marR="63500" marT="63500" marB="63500"/>
                </a:tc>
                <a:tc>
                  <a:txBody>
                    <a:bodyPr/>
                    <a:lstStyle/>
                    <a:p>
                      <a:pPr marL="635" marR="7620" indent="-635" algn="ctr">
                        <a:lnSpc>
                          <a:spcPct val="149000"/>
                        </a:lnSpc>
                        <a:spcAft>
                          <a:spcPts val="25"/>
                        </a:spcAft>
                      </a:pPr>
                      <a:r>
                        <a:rPr lang="en-US" sz="1200" kern="0">
                          <a:effectLst/>
                        </a:rPr>
                        <a:t>Recall</a:t>
                      </a:r>
                      <a:endParaRPr lang="en-IN" sz="1200" kern="100">
                        <a:solidFill>
                          <a:srgbClr val="000000"/>
                        </a:solidFill>
                        <a:effectLst/>
                        <a:latin typeface="Calibri" panose="020F0502020204030204" pitchFamily="34" charset="0"/>
                        <a:ea typeface="Calibri" panose="020F0502020204030204" pitchFamily="34" charset="0"/>
                      </a:endParaRPr>
                    </a:p>
                  </a:txBody>
                  <a:tcPr marL="73025" marR="73025" marT="0" marB="0"/>
                </a:tc>
                <a:extLst>
                  <a:ext uri="{0D108BD9-81ED-4DB2-BD59-A6C34878D82A}">
                    <a16:rowId xmlns:a16="http://schemas.microsoft.com/office/drawing/2014/main" val="2200462166"/>
                  </a:ext>
                </a:extLst>
              </a:tr>
              <a:tr h="480594">
                <a:tc>
                  <a:txBody>
                    <a:bodyPr/>
                    <a:lstStyle/>
                    <a:p>
                      <a:pPr marL="635" marR="7620" indent="-635" algn="ctr">
                        <a:lnSpc>
                          <a:spcPct val="149000"/>
                        </a:lnSpc>
                        <a:spcAft>
                          <a:spcPts val="25"/>
                        </a:spcAft>
                      </a:pPr>
                      <a:r>
                        <a:rPr lang="en-US" sz="900" kern="0">
                          <a:effectLst/>
                        </a:rPr>
                        <a:t>BDT</a:t>
                      </a:r>
                      <a:endParaRPr lang="en-IN" sz="1200" kern="100">
                        <a:solidFill>
                          <a:srgbClr val="000000"/>
                        </a:solidFill>
                        <a:effectLst/>
                        <a:latin typeface="Calibri" panose="020F0502020204030204" pitchFamily="34" charset="0"/>
                        <a:ea typeface="Calibri" panose="020F0502020204030204" pitchFamily="34" charset="0"/>
                      </a:endParaRPr>
                    </a:p>
                  </a:txBody>
                  <a:tcPr marL="63500" marR="63500" marT="63500" marB="63500"/>
                </a:tc>
                <a:tc>
                  <a:txBody>
                    <a:bodyPr/>
                    <a:lstStyle/>
                    <a:p>
                      <a:pPr marL="635" marR="7620" indent="-635" algn="ctr">
                        <a:lnSpc>
                          <a:spcPct val="149000"/>
                        </a:lnSpc>
                        <a:spcAft>
                          <a:spcPts val="25"/>
                        </a:spcAft>
                      </a:pPr>
                      <a:r>
                        <a:rPr lang="en-US" sz="900" kern="0">
                          <a:effectLst/>
                        </a:rPr>
                        <a:t>0.903211</a:t>
                      </a:r>
                      <a:endParaRPr lang="en-IN" sz="1200" kern="100">
                        <a:solidFill>
                          <a:srgbClr val="000000"/>
                        </a:solidFill>
                        <a:effectLst/>
                        <a:latin typeface="Calibri" panose="020F0502020204030204" pitchFamily="34" charset="0"/>
                        <a:ea typeface="Calibri" panose="020F0502020204030204" pitchFamily="34" charset="0"/>
                      </a:endParaRPr>
                    </a:p>
                  </a:txBody>
                  <a:tcPr marL="63500" marR="63500" marT="63500" marB="63500"/>
                </a:tc>
                <a:tc>
                  <a:txBody>
                    <a:bodyPr/>
                    <a:lstStyle/>
                    <a:p>
                      <a:pPr marL="635" marR="7620" indent="-635" algn="ctr">
                        <a:lnSpc>
                          <a:spcPct val="149000"/>
                        </a:lnSpc>
                        <a:spcAft>
                          <a:spcPts val="25"/>
                        </a:spcAft>
                      </a:pPr>
                      <a:r>
                        <a:rPr lang="en-US" sz="900" kern="0">
                          <a:effectLst/>
                        </a:rPr>
                        <a:t>0.901988</a:t>
                      </a:r>
                      <a:endParaRPr lang="en-IN" sz="1200" kern="100">
                        <a:solidFill>
                          <a:srgbClr val="000000"/>
                        </a:solidFill>
                        <a:effectLst/>
                        <a:latin typeface="Calibri" panose="020F0502020204030204" pitchFamily="34" charset="0"/>
                        <a:ea typeface="Calibri" panose="020F0502020204030204" pitchFamily="34" charset="0"/>
                      </a:endParaRPr>
                    </a:p>
                  </a:txBody>
                  <a:tcPr marL="63500" marR="63500" marT="63500" marB="63500"/>
                </a:tc>
                <a:tc>
                  <a:txBody>
                    <a:bodyPr/>
                    <a:lstStyle/>
                    <a:p>
                      <a:pPr marL="635" marR="7620" indent="-635" algn="ctr">
                        <a:lnSpc>
                          <a:spcPct val="149000"/>
                        </a:lnSpc>
                        <a:spcAft>
                          <a:spcPts val="25"/>
                        </a:spcAft>
                      </a:pPr>
                      <a:r>
                        <a:rPr lang="en-US" sz="900" kern="0">
                          <a:effectLst/>
                        </a:rPr>
                        <a:t>0.900699</a:t>
                      </a:r>
                      <a:endParaRPr lang="en-IN" sz="1200" kern="100">
                        <a:solidFill>
                          <a:srgbClr val="000000"/>
                        </a:solidFill>
                        <a:effectLst/>
                        <a:latin typeface="Calibri" panose="020F0502020204030204" pitchFamily="34" charset="0"/>
                        <a:ea typeface="Calibri" panose="020F0502020204030204" pitchFamily="34" charset="0"/>
                      </a:endParaRPr>
                    </a:p>
                  </a:txBody>
                  <a:tcPr marL="63500" marR="63500" marT="63500" marB="63500"/>
                </a:tc>
                <a:tc>
                  <a:txBody>
                    <a:bodyPr/>
                    <a:lstStyle/>
                    <a:p>
                      <a:pPr marL="635" marR="7620" indent="-635" algn="ctr">
                        <a:lnSpc>
                          <a:spcPct val="149000"/>
                        </a:lnSpc>
                        <a:spcAft>
                          <a:spcPts val="25"/>
                        </a:spcAft>
                      </a:pPr>
                      <a:r>
                        <a:rPr lang="en-US" sz="900" kern="0">
                          <a:effectLst/>
                        </a:rPr>
                        <a:t>0.903829</a:t>
                      </a:r>
                      <a:endParaRPr lang="en-IN" sz="1200" kern="100">
                        <a:solidFill>
                          <a:srgbClr val="000000"/>
                        </a:solidFill>
                        <a:effectLst/>
                        <a:latin typeface="Calibri" panose="020F0502020204030204" pitchFamily="34" charset="0"/>
                        <a:ea typeface="Calibri" panose="020F0502020204030204" pitchFamily="34" charset="0"/>
                      </a:endParaRPr>
                    </a:p>
                  </a:txBody>
                  <a:tcPr marL="73025" marR="73025" marT="0" marB="0"/>
                </a:tc>
                <a:extLst>
                  <a:ext uri="{0D108BD9-81ED-4DB2-BD59-A6C34878D82A}">
                    <a16:rowId xmlns:a16="http://schemas.microsoft.com/office/drawing/2014/main" val="503390234"/>
                  </a:ext>
                </a:extLst>
              </a:tr>
              <a:tr h="480594">
                <a:tc>
                  <a:txBody>
                    <a:bodyPr/>
                    <a:lstStyle/>
                    <a:p>
                      <a:pPr marL="635" marR="7620" indent="-635" algn="ctr">
                        <a:lnSpc>
                          <a:spcPct val="149000"/>
                        </a:lnSpc>
                        <a:spcAft>
                          <a:spcPts val="25"/>
                        </a:spcAft>
                      </a:pPr>
                      <a:r>
                        <a:rPr lang="en-US" sz="900" kern="0">
                          <a:effectLst/>
                        </a:rPr>
                        <a:t>TDT</a:t>
                      </a:r>
                      <a:endParaRPr lang="en-IN" sz="1200" kern="100">
                        <a:solidFill>
                          <a:srgbClr val="000000"/>
                        </a:solidFill>
                        <a:effectLst/>
                        <a:latin typeface="Calibri" panose="020F0502020204030204" pitchFamily="34" charset="0"/>
                        <a:ea typeface="Calibri" panose="020F0502020204030204" pitchFamily="34" charset="0"/>
                      </a:endParaRPr>
                    </a:p>
                  </a:txBody>
                  <a:tcPr marL="63500" marR="63500" marT="63500" marB="63500"/>
                </a:tc>
                <a:tc>
                  <a:txBody>
                    <a:bodyPr/>
                    <a:lstStyle/>
                    <a:p>
                      <a:pPr marL="635" marR="7620" indent="-635" algn="ctr">
                        <a:lnSpc>
                          <a:spcPct val="149000"/>
                        </a:lnSpc>
                        <a:spcAft>
                          <a:spcPts val="25"/>
                        </a:spcAft>
                      </a:pPr>
                      <a:r>
                        <a:rPr lang="en-US" sz="900" kern="0">
                          <a:effectLst/>
                        </a:rPr>
                        <a:t>0.958390</a:t>
                      </a:r>
                      <a:endParaRPr lang="en-IN" sz="1200" kern="100">
                        <a:solidFill>
                          <a:srgbClr val="000000"/>
                        </a:solidFill>
                        <a:effectLst/>
                        <a:latin typeface="Calibri" panose="020F0502020204030204" pitchFamily="34" charset="0"/>
                        <a:ea typeface="Calibri" panose="020F0502020204030204" pitchFamily="34" charset="0"/>
                      </a:endParaRPr>
                    </a:p>
                  </a:txBody>
                  <a:tcPr marL="63500" marR="63500" marT="63500" marB="63500"/>
                </a:tc>
                <a:tc>
                  <a:txBody>
                    <a:bodyPr/>
                    <a:lstStyle/>
                    <a:p>
                      <a:pPr marL="635" marR="7620" indent="-635" algn="ctr">
                        <a:lnSpc>
                          <a:spcPct val="149000"/>
                        </a:lnSpc>
                        <a:spcAft>
                          <a:spcPts val="25"/>
                        </a:spcAft>
                      </a:pPr>
                      <a:r>
                        <a:rPr lang="en-US" sz="900" kern="0">
                          <a:effectLst/>
                        </a:rPr>
                        <a:t>0.957717</a:t>
                      </a:r>
                      <a:endParaRPr lang="en-IN" sz="1200" kern="100">
                        <a:solidFill>
                          <a:srgbClr val="000000"/>
                        </a:solidFill>
                        <a:effectLst/>
                        <a:latin typeface="Calibri" panose="020F0502020204030204" pitchFamily="34" charset="0"/>
                        <a:ea typeface="Calibri" panose="020F0502020204030204" pitchFamily="34" charset="0"/>
                      </a:endParaRPr>
                    </a:p>
                  </a:txBody>
                  <a:tcPr marL="63500" marR="63500" marT="63500" marB="63500"/>
                </a:tc>
                <a:tc>
                  <a:txBody>
                    <a:bodyPr/>
                    <a:lstStyle/>
                    <a:p>
                      <a:pPr marL="635" marR="7620" indent="-635" algn="ctr">
                        <a:lnSpc>
                          <a:spcPct val="149000"/>
                        </a:lnSpc>
                        <a:spcAft>
                          <a:spcPts val="25"/>
                        </a:spcAft>
                      </a:pPr>
                      <a:r>
                        <a:rPr lang="en-US" sz="900" kern="0">
                          <a:effectLst/>
                        </a:rPr>
                        <a:t>0.957405</a:t>
                      </a:r>
                      <a:endParaRPr lang="en-IN" sz="1200" kern="100">
                        <a:solidFill>
                          <a:srgbClr val="000000"/>
                        </a:solidFill>
                        <a:effectLst/>
                        <a:latin typeface="Calibri" panose="020F0502020204030204" pitchFamily="34" charset="0"/>
                        <a:ea typeface="Calibri" panose="020F0502020204030204" pitchFamily="34" charset="0"/>
                      </a:endParaRPr>
                    </a:p>
                  </a:txBody>
                  <a:tcPr marL="63500" marR="63500" marT="63500" marB="63500"/>
                </a:tc>
                <a:tc>
                  <a:txBody>
                    <a:bodyPr/>
                    <a:lstStyle/>
                    <a:p>
                      <a:pPr marL="635" marR="7620" indent="-635" algn="ctr">
                        <a:lnSpc>
                          <a:spcPct val="149000"/>
                        </a:lnSpc>
                        <a:spcAft>
                          <a:spcPts val="25"/>
                        </a:spcAft>
                      </a:pPr>
                      <a:r>
                        <a:rPr lang="en-US" sz="900" kern="0">
                          <a:effectLst/>
                        </a:rPr>
                        <a:t>0.958043</a:t>
                      </a:r>
                      <a:endParaRPr lang="en-IN" sz="1200" kern="100">
                        <a:solidFill>
                          <a:srgbClr val="000000"/>
                        </a:solidFill>
                        <a:effectLst/>
                        <a:latin typeface="Calibri" panose="020F0502020204030204" pitchFamily="34" charset="0"/>
                        <a:ea typeface="Calibri" panose="020F0502020204030204" pitchFamily="34" charset="0"/>
                      </a:endParaRPr>
                    </a:p>
                  </a:txBody>
                  <a:tcPr marL="73025" marR="73025" marT="0" marB="0"/>
                </a:tc>
                <a:extLst>
                  <a:ext uri="{0D108BD9-81ED-4DB2-BD59-A6C34878D82A}">
                    <a16:rowId xmlns:a16="http://schemas.microsoft.com/office/drawing/2014/main" val="2907422013"/>
                  </a:ext>
                </a:extLst>
              </a:tr>
              <a:tr h="480594">
                <a:tc>
                  <a:txBody>
                    <a:bodyPr/>
                    <a:lstStyle/>
                    <a:p>
                      <a:pPr marL="635" marR="7620" indent="-635" algn="ctr">
                        <a:lnSpc>
                          <a:spcPct val="149000"/>
                        </a:lnSpc>
                        <a:spcAft>
                          <a:spcPts val="25"/>
                        </a:spcAft>
                      </a:pPr>
                      <a:r>
                        <a:rPr lang="en-US" sz="900" kern="0">
                          <a:effectLst/>
                        </a:rPr>
                        <a:t>PPDT</a:t>
                      </a:r>
                      <a:endParaRPr lang="en-IN" sz="1200" kern="100">
                        <a:solidFill>
                          <a:srgbClr val="000000"/>
                        </a:solidFill>
                        <a:effectLst/>
                        <a:latin typeface="Calibri" panose="020F0502020204030204" pitchFamily="34" charset="0"/>
                        <a:ea typeface="Calibri" panose="020F0502020204030204" pitchFamily="34" charset="0"/>
                      </a:endParaRPr>
                    </a:p>
                  </a:txBody>
                  <a:tcPr marL="63500" marR="63500" marT="63500" marB="63500"/>
                </a:tc>
                <a:tc>
                  <a:txBody>
                    <a:bodyPr/>
                    <a:lstStyle/>
                    <a:p>
                      <a:pPr marL="635" marR="7620" indent="-635" algn="ctr">
                        <a:lnSpc>
                          <a:spcPct val="149000"/>
                        </a:lnSpc>
                        <a:spcAft>
                          <a:spcPts val="25"/>
                        </a:spcAft>
                      </a:pPr>
                      <a:r>
                        <a:rPr lang="en-US" sz="900" kern="0">
                          <a:effectLst/>
                        </a:rPr>
                        <a:t>0.932610</a:t>
                      </a:r>
                      <a:endParaRPr lang="en-IN" sz="1200" kern="100">
                        <a:solidFill>
                          <a:srgbClr val="000000"/>
                        </a:solidFill>
                        <a:effectLst/>
                        <a:latin typeface="Calibri" panose="020F0502020204030204" pitchFamily="34" charset="0"/>
                        <a:ea typeface="Calibri" panose="020F0502020204030204" pitchFamily="34" charset="0"/>
                      </a:endParaRPr>
                    </a:p>
                  </a:txBody>
                  <a:tcPr marL="63500" marR="63500" marT="63500" marB="63500"/>
                </a:tc>
                <a:tc>
                  <a:txBody>
                    <a:bodyPr/>
                    <a:lstStyle/>
                    <a:p>
                      <a:pPr marL="635" marR="7620" indent="-635" algn="ctr">
                        <a:lnSpc>
                          <a:spcPct val="149000"/>
                        </a:lnSpc>
                        <a:spcAft>
                          <a:spcPts val="25"/>
                        </a:spcAft>
                      </a:pPr>
                      <a:r>
                        <a:rPr lang="en-US" sz="900" kern="0">
                          <a:effectLst/>
                        </a:rPr>
                        <a:t>0.931543</a:t>
                      </a:r>
                      <a:endParaRPr lang="en-IN" sz="1200" kern="100">
                        <a:solidFill>
                          <a:srgbClr val="000000"/>
                        </a:solidFill>
                        <a:effectLst/>
                        <a:latin typeface="Calibri" panose="020F0502020204030204" pitchFamily="34" charset="0"/>
                        <a:ea typeface="Calibri" panose="020F0502020204030204" pitchFamily="34" charset="0"/>
                      </a:endParaRPr>
                    </a:p>
                  </a:txBody>
                  <a:tcPr marL="63500" marR="63500" marT="63500" marB="63500"/>
                </a:tc>
                <a:tc>
                  <a:txBody>
                    <a:bodyPr/>
                    <a:lstStyle/>
                    <a:p>
                      <a:pPr marL="635" marR="7620" indent="-635" algn="ctr">
                        <a:lnSpc>
                          <a:spcPct val="149000"/>
                        </a:lnSpc>
                        <a:spcAft>
                          <a:spcPts val="25"/>
                        </a:spcAft>
                      </a:pPr>
                      <a:r>
                        <a:rPr lang="en-US" sz="900" kern="0">
                          <a:effectLst/>
                        </a:rPr>
                        <a:t>0.932610</a:t>
                      </a:r>
                      <a:endParaRPr lang="en-IN" sz="1200" kern="100">
                        <a:solidFill>
                          <a:srgbClr val="000000"/>
                        </a:solidFill>
                        <a:effectLst/>
                        <a:latin typeface="Calibri" panose="020F0502020204030204" pitchFamily="34" charset="0"/>
                        <a:ea typeface="Calibri" panose="020F0502020204030204" pitchFamily="34" charset="0"/>
                      </a:endParaRPr>
                    </a:p>
                  </a:txBody>
                  <a:tcPr marL="63500" marR="63500" marT="63500" marB="63500"/>
                </a:tc>
                <a:tc>
                  <a:txBody>
                    <a:bodyPr/>
                    <a:lstStyle/>
                    <a:p>
                      <a:pPr marL="635" marR="7620" indent="-635" algn="ctr">
                        <a:lnSpc>
                          <a:spcPct val="149000"/>
                        </a:lnSpc>
                        <a:spcAft>
                          <a:spcPts val="25"/>
                        </a:spcAft>
                      </a:pPr>
                      <a:r>
                        <a:rPr lang="en-US" sz="900" kern="0" dirty="0">
                          <a:effectLst/>
                        </a:rPr>
                        <a:t>0.932005</a:t>
                      </a:r>
                      <a:endParaRPr lang="en-IN" sz="1200" kern="100" dirty="0">
                        <a:solidFill>
                          <a:srgbClr val="000000"/>
                        </a:solidFill>
                        <a:effectLst/>
                        <a:latin typeface="Calibri" panose="020F0502020204030204" pitchFamily="34" charset="0"/>
                        <a:ea typeface="Calibri" panose="020F0502020204030204" pitchFamily="34" charset="0"/>
                      </a:endParaRPr>
                    </a:p>
                  </a:txBody>
                  <a:tcPr marL="73025" marR="73025" marT="0" marB="0"/>
                </a:tc>
                <a:extLst>
                  <a:ext uri="{0D108BD9-81ED-4DB2-BD59-A6C34878D82A}">
                    <a16:rowId xmlns:a16="http://schemas.microsoft.com/office/drawing/2014/main" val="2373819197"/>
                  </a:ext>
                </a:extLst>
              </a:tr>
            </a:tbl>
          </a:graphicData>
        </a:graphic>
      </p:graphicFrame>
      <p:sp>
        <p:nvSpPr>
          <p:cNvPr id="3" name="Rectangle 1">
            <a:extLst>
              <a:ext uri="{FF2B5EF4-FFF2-40B4-BE49-F238E27FC236}">
                <a16:creationId xmlns:a16="http://schemas.microsoft.com/office/drawing/2014/main" id="{DA33C44D-A3AD-AC6A-AB40-BD54F699D8C4}"/>
              </a:ext>
            </a:extLst>
          </p:cNvPr>
          <p:cNvSpPr>
            <a:spLocks noChangeArrowheads="1"/>
          </p:cNvSpPr>
          <p:nvPr/>
        </p:nvSpPr>
        <p:spPr bwMode="auto">
          <a:xfrm>
            <a:off x="4244975" y="339725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Arial" panose="020B0604020202020204" pitchFamily="34" charset="0"/>
                <a:ea typeface="Calibri" panose="020F0502020204030204" pitchFamily="34" charset="0"/>
              </a:rPr>
              <a:t>  </a:t>
            </a:r>
            <a:endParaRPr kumimoji="0" lang="en-US" altLang="en-US" sz="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6" name="Diagram 5">
            <a:extLst>
              <a:ext uri="{FF2B5EF4-FFF2-40B4-BE49-F238E27FC236}">
                <a16:creationId xmlns:a16="http://schemas.microsoft.com/office/drawing/2014/main" id="{24B80B76-7FB8-B5CF-65DA-0A1098F2D323}"/>
              </a:ext>
            </a:extLst>
          </p:cNvPr>
          <p:cNvGraphicFramePr/>
          <p:nvPr>
            <p:extLst>
              <p:ext uri="{D42A27DB-BD31-4B8C-83A1-F6EECF244321}">
                <p14:modId xmlns:p14="http://schemas.microsoft.com/office/powerpoint/2010/main" val="3380642130"/>
              </p:ext>
            </p:extLst>
          </p:nvPr>
        </p:nvGraphicFramePr>
        <p:xfrm>
          <a:off x="544830" y="850343"/>
          <a:ext cx="2716530" cy="46339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TextBox 7">
            <a:extLst>
              <a:ext uri="{FF2B5EF4-FFF2-40B4-BE49-F238E27FC236}">
                <a16:creationId xmlns:a16="http://schemas.microsoft.com/office/drawing/2014/main" id="{78CDAC4E-3FDD-8EBF-75FD-BE4EA507D864}"/>
              </a:ext>
            </a:extLst>
          </p:cNvPr>
          <p:cNvSpPr txBox="1"/>
          <p:nvPr/>
        </p:nvSpPr>
        <p:spPr>
          <a:xfrm>
            <a:off x="133985" y="1608106"/>
            <a:ext cx="7562215" cy="4177490"/>
          </a:xfrm>
          <a:prstGeom prst="rect">
            <a:avLst/>
          </a:prstGeom>
          <a:noFill/>
        </p:spPr>
        <p:txBody>
          <a:bodyPr wrap="square">
            <a:spAutoFit/>
          </a:bodyPr>
          <a:lstStyle/>
          <a:p>
            <a:pPr marL="285750" marR="7620" indent="-285750" algn="just">
              <a:lnSpc>
                <a:spcPct val="149000"/>
              </a:lnSpc>
              <a:spcAft>
                <a:spcPts val="25"/>
              </a:spcAft>
              <a:buFont typeface="Arial" panose="020B0604020202020204" pitchFamily="34" charset="0"/>
              <a:buChar char="•"/>
            </a:pPr>
            <a:r>
              <a:rPr lang="en-IN" sz="1800" kern="100" dirty="0">
                <a:solidFill>
                  <a:srgbClr val="000000"/>
                </a:solidFill>
                <a:effectLst/>
                <a:latin typeface="Calibri" panose="020F0502020204030204" pitchFamily="34" charset="0"/>
                <a:ea typeface="Calibri" panose="020F0502020204030204" pitchFamily="34" charset="0"/>
              </a:rPr>
              <a:t>The table 1 compares the performance of the Decision Tree Classifier Variants such as BDT, TDT, PPDT The models are evaluated based on four metrics: Accuracy, F1-Score, Precision, and Recall.</a:t>
            </a:r>
          </a:p>
          <a:p>
            <a:pPr marL="285750" marR="7620" indent="-285750" algn="just">
              <a:lnSpc>
                <a:spcPct val="149000"/>
              </a:lnSpc>
              <a:spcAft>
                <a:spcPts val="25"/>
              </a:spcAft>
              <a:buFont typeface="Arial" panose="020B0604020202020204" pitchFamily="34" charset="0"/>
              <a:buChar char="•"/>
            </a:pPr>
            <a:r>
              <a:rPr lang="en-IN" sz="1800" kern="100" dirty="0">
                <a:solidFill>
                  <a:srgbClr val="000000"/>
                </a:solidFill>
                <a:effectLst/>
                <a:latin typeface="Calibri" panose="020F0502020204030204" pitchFamily="34" charset="0"/>
                <a:ea typeface="Calibri" panose="020F0502020204030204" pitchFamily="34" charset="0"/>
              </a:rPr>
              <a:t>These models are Trained by Decision Tree Classifier with criterion as entropy and max depth 3 for DT, followed 18 for TDT,10 for PPDT</a:t>
            </a:r>
          </a:p>
          <a:p>
            <a:pPr marL="285750" marR="7620" indent="-285750" algn="just">
              <a:lnSpc>
                <a:spcPct val="149000"/>
              </a:lnSpc>
              <a:spcAft>
                <a:spcPts val="25"/>
              </a:spcAft>
              <a:buFont typeface="Arial" panose="020B0604020202020204" pitchFamily="34" charset="0"/>
              <a:buChar char="•"/>
            </a:pPr>
            <a:r>
              <a:rPr lang="en-IN" sz="1800" kern="100" dirty="0">
                <a:solidFill>
                  <a:srgbClr val="000000"/>
                </a:solidFill>
                <a:effectLst/>
                <a:latin typeface="Calibri" panose="020F0502020204030204" pitchFamily="34" charset="0"/>
                <a:ea typeface="Calibri" panose="020F0502020204030204" pitchFamily="34" charset="0"/>
              </a:rPr>
              <a:t>The table shows that TDT has the highest Accuracy, F1-Score, Precision, and Recall, followed by PPDT and DT. This means that TDT performs the best among the three models, and it is the most reliable model among decision tree variants.</a:t>
            </a:r>
          </a:p>
          <a:p>
            <a:pPr marL="635" marR="7620" indent="-635" algn="just">
              <a:lnSpc>
                <a:spcPct val="149000"/>
              </a:lnSpc>
              <a:spcAft>
                <a:spcPts val="25"/>
              </a:spcAft>
            </a:pPr>
            <a:r>
              <a:rPr lang="en-IN" sz="1800" kern="100" dirty="0">
                <a:solidFill>
                  <a:srgbClr val="000000"/>
                </a:solidFill>
                <a:effectLst/>
                <a:latin typeface="Calibri" panose="020F0502020204030204" pitchFamily="34" charset="0"/>
                <a:ea typeface="Calibri" panose="020F0502020204030204" pitchFamily="34" charset="0"/>
              </a:rPr>
              <a:t> </a:t>
            </a:r>
          </a:p>
        </p:txBody>
      </p:sp>
      <p:sp>
        <p:nvSpPr>
          <p:cNvPr id="12" name="TextBox 11">
            <a:extLst>
              <a:ext uri="{FF2B5EF4-FFF2-40B4-BE49-F238E27FC236}">
                <a16:creationId xmlns:a16="http://schemas.microsoft.com/office/drawing/2014/main" id="{77AF2960-C2AB-1677-A127-642C71B03CD6}"/>
              </a:ext>
            </a:extLst>
          </p:cNvPr>
          <p:cNvSpPr txBox="1"/>
          <p:nvPr/>
        </p:nvSpPr>
        <p:spPr>
          <a:xfrm>
            <a:off x="7900035" y="5075874"/>
            <a:ext cx="3371850" cy="553998"/>
          </a:xfrm>
          <a:prstGeom prst="rect">
            <a:avLst/>
          </a:prstGeom>
          <a:noFill/>
        </p:spPr>
        <p:txBody>
          <a:bodyPr wrap="square">
            <a:spAutoFit/>
          </a:bodyPr>
          <a:lstStyle/>
          <a:p>
            <a:r>
              <a:rPr lang="en-IN" sz="1800" kern="100" dirty="0">
                <a:solidFill>
                  <a:srgbClr val="000000"/>
                </a:solidFill>
                <a:effectLst/>
                <a:latin typeface="Calibri" panose="020F0502020204030204" pitchFamily="34" charset="0"/>
                <a:ea typeface="Calibri" panose="020F0502020204030204" pitchFamily="34" charset="0"/>
              </a:rPr>
              <a:t> </a:t>
            </a:r>
            <a:r>
              <a:rPr lang="en-IN" sz="1200" kern="100" dirty="0">
                <a:solidFill>
                  <a:srgbClr val="000000"/>
                </a:solidFill>
                <a:effectLst/>
                <a:latin typeface="Calibri" panose="020F0502020204030204" pitchFamily="34" charset="0"/>
                <a:ea typeface="Calibri" panose="020F0502020204030204" pitchFamily="34" charset="0"/>
              </a:rPr>
              <a:t>Table 1. Compares the performance of the BDT, TDT, PPDT.</a:t>
            </a:r>
            <a:endParaRPr lang="en-IN" sz="1200" dirty="0"/>
          </a:p>
        </p:txBody>
      </p:sp>
    </p:spTree>
    <p:extLst>
      <p:ext uri="{BB962C8B-B14F-4D97-AF65-F5344CB8AC3E}">
        <p14:creationId xmlns:p14="http://schemas.microsoft.com/office/powerpoint/2010/main" val="36849086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DA33C44D-A3AD-AC6A-AB40-BD54F699D8C4}"/>
              </a:ext>
            </a:extLst>
          </p:cNvPr>
          <p:cNvSpPr>
            <a:spLocks noChangeArrowheads="1"/>
          </p:cNvSpPr>
          <p:nvPr/>
        </p:nvSpPr>
        <p:spPr bwMode="auto">
          <a:xfrm>
            <a:off x="4244975" y="339725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Arial" panose="020B0604020202020204" pitchFamily="34" charset="0"/>
                <a:ea typeface="Calibri" panose="020F0502020204030204" pitchFamily="34" charset="0"/>
              </a:rPr>
              <a:t>  </a:t>
            </a:r>
            <a:endParaRPr kumimoji="0" lang="en-US" altLang="en-US" sz="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6" name="Diagram 5">
            <a:extLst>
              <a:ext uri="{FF2B5EF4-FFF2-40B4-BE49-F238E27FC236}">
                <a16:creationId xmlns:a16="http://schemas.microsoft.com/office/drawing/2014/main" id="{24B80B76-7FB8-B5CF-65DA-0A1098F2D323}"/>
              </a:ext>
            </a:extLst>
          </p:cNvPr>
          <p:cNvGraphicFramePr/>
          <p:nvPr>
            <p:extLst>
              <p:ext uri="{D42A27DB-BD31-4B8C-83A1-F6EECF244321}">
                <p14:modId xmlns:p14="http://schemas.microsoft.com/office/powerpoint/2010/main" val="4018271224"/>
              </p:ext>
            </p:extLst>
          </p:nvPr>
        </p:nvGraphicFramePr>
        <p:xfrm>
          <a:off x="742950" y="240743"/>
          <a:ext cx="2716530" cy="46339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TextBox 7">
            <a:extLst>
              <a:ext uri="{FF2B5EF4-FFF2-40B4-BE49-F238E27FC236}">
                <a16:creationId xmlns:a16="http://schemas.microsoft.com/office/drawing/2014/main" id="{78CDAC4E-3FDD-8EBF-75FD-BE4EA507D864}"/>
              </a:ext>
            </a:extLst>
          </p:cNvPr>
          <p:cNvSpPr txBox="1"/>
          <p:nvPr/>
        </p:nvSpPr>
        <p:spPr>
          <a:xfrm>
            <a:off x="0" y="881962"/>
            <a:ext cx="7562215" cy="6241196"/>
          </a:xfrm>
          <a:prstGeom prst="rect">
            <a:avLst/>
          </a:prstGeom>
          <a:noFill/>
        </p:spPr>
        <p:txBody>
          <a:bodyPr wrap="square">
            <a:spAutoFit/>
          </a:bodyPr>
          <a:lstStyle/>
          <a:p>
            <a:pPr marL="285750" marR="7620" indent="-285750" algn="just">
              <a:lnSpc>
                <a:spcPct val="149000"/>
              </a:lnSpc>
              <a:spcAft>
                <a:spcPts val="25"/>
              </a:spcAft>
              <a:buFont typeface="Arial" panose="020B0604020202020204" pitchFamily="34" charset="0"/>
              <a:buChar char="•"/>
            </a:pPr>
            <a:r>
              <a:rPr lang="en-IN" sz="1800" kern="100" dirty="0">
                <a:solidFill>
                  <a:srgbClr val="000000"/>
                </a:solidFill>
                <a:effectLst/>
                <a:latin typeface="Times New Roman" panose="02020603050405020304" pitchFamily="18" charset="0"/>
                <a:ea typeface="Calibri" panose="020F0502020204030204" pitchFamily="34" charset="0"/>
              </a:rPr>
              <a:t>The table 2 demonstrates the TBDT+BDT model’s performance, it is an ensemble model after individual decision tree variants are optimized using techniques. Ensemble model will perform tuning and bagging on variants by adjusting hyperparameters after tuned They are then trained using bagging and aggregated in to ensemble. Multiple decision trees, each potentially optimized through tuning, are trained using various subsets of the training set.</a:t>
            </a:r>
            <a:endParaRPr lang="en-IN" sz="1800" kern="100" dirty="0">
              <a:solidFill>
                <a:srgbClr val="000000"/>
              </a:solidFill>
              <a:effectLst/>
              <a:latin typeface="Calibri" panose="020F0502020204030204" pitchFamily="34" charset="0"/>
              <a:ea typeface="Calibri" panose="020F0502020204030204" pitchFamily="34" charset="0"/>
            </a:endParaRPr>
          </a:p>
          <a:p>
            <a:pPr marL="285750" marR="7620" indent="-285750" algn="just">
              <a:lnSpc>
                <a:spcPct val="149000"/>
              </a:lnSpc>
              <a:spcAft>
                <a:spcPts val="25"/>
              </a:spcAft>
              <a:buFont typeface="Arial" panose="020B0604020202020204" pitchFamily="34" charset="0"/>
              <a:buChar char="•"/>
            </a:pPr>
            <a:r>
              <a:rPr lang="en-IN" sz="1800" kern="100" dirty="0">
                <a:solidFill>
                  <a:srgbClr val="000000"/>
                </a:solidFill>
                <a:effectLst/>
                <a:latin typeface="Times New Roman" panose="02020603050405020304" pitchFamily="18" charset="0"/>
                <a:ea typeface="Calibri" panose="020F0502020204030204" pitchFamily="34" charset="0"/>
              </a:rPr>
              <a:t>The individual decision trees predictions are aggregated, often through averaging voting (for classification tasks), to generate the ensemble model’s  final prediction.    </a:t>
            </a:r>
            <a:endParaRPr lang="en-IN" sz="1800" kern="100" dirty="0">
              <a:solidFill>
                <a:srgbClr val="000000"/>
              </a:solidFill>
              <a:effectLst/>
              <a:latin typeface="Calibri" panose="020F0502020204030204" pitchFamily="34" charset="0"/>
              <a:ea typeface="Calibri" panose="020F0502020204030204" pitchFamily="34" charset="0"/>
            </a:endParaRPr>
          </a:p>
          <a:p>
            <a:pPr marL="285750" marR="7620" indent="-285750" algn="just">
              <a:lnSpc>
                <a:spcPct val="149000"/>
              </a:lnSpc>
              <a:spcAft>
                <a:spcPts val="25"/>
              </a:spcAft>
              <a:buFont typeface="Arial" panose="020B0604020202020204" pitchFamily="34" charset="0"/>
              <a:buChar char="•"/>
            </a:pPr>
            <a:r>
              <a:rPr lang="en-IN" sz="1800" kern="100" dirty="0">
                <a:solidFill>
                  <a:srgbClr val="000000"/>
                </a:solidFill>
                <a:effectLst/>
                <a:latin typeface="Calibri" panose="020F0502020204030204" pitchFamily="34" charset="0"/>
                <a:ea typeface="Calibri" panose="020F0502020204030204" pitchFamily="34" charset="0"/>
              </a:rPr>
              <a:t>The hyperparameters taken in TBDT+BDT by using grid search we are taken as n estimators, max samples and max features for the TBDT+BDT as [10,50,100], [0.5,1.0], [05.5,1.0]. This ensemble model is saved in </a:t>
            </a:r>
            <a:r>
              <a:rPr lang="en-IN" sz="1800" kern="100" dirty="0" err="1">
                <a:solidFill>
                  <a:srgbClr val="000000"/>
                </a:solidFill>
                <a:effectLst/>
                <a:latin typeface="Calibri" panose="020F0502020204030204" pitchFamily="34" charset="0"/>
                <a:ea typeface="Calibri" panose="020F0502020204030204" pitchFamily="34" charset="0"/>
              </a:rPr>
              <a:t>model.pkl</a:t>
            </a:r>
            <a:r>
              <a:rPr lang="en-IN" sz="1800" kern="100" dirty="0">
                <a:solidFill>
                  <a:srgbClr val="000000"/>
                </a:solidFill>
                <a:effectLst/>
                <a:latin typeface="Calibri" panose="020F0502020204030204" pitchFamily="34" charset="0"/>
                <a:ea typeface="Calibri" panose="020F0502020204030204" pitchFamily="34" charset="0"/>
              </a:rPr>
              <a:t> to perform predictions on models </a:t>
            </a:r>
          </a:p>
          <a:p>
            <a:pPr marL="635" marR="7620" indent="-635" algn="just">
              <a:lnSpc>
                <a:spcPct val="149000"/>
              </a:lnSpc>
              <a:spcAft>
                <a:spcPts val="25"/>
              </a:spcAft>
            </a:pPr>
            <a:r>
              <a:rPr lang="en-IN" sz="1800" kern="100" dirty="0">
                <a:solidFill>
                  <a:srgbClr val="000000"/>
                </a:solidFill>
                <a:effectLst/>
                <a:latin typeface="Calibri" panose="020F0502020204030204" pitchFamily="34" charset="0"/>
                <a:ea typeface="Calibri" panose="020F0502020204030204" pitchFamily="34" charset="0"/>
              </a:rPr>
              <a:t> </a:t>
            </a:r>
          </a:p>
        </p:txBody>
      </p:sp>
      <p:graphicFrame>
        <p:nvGraphicFramePr>
          <p:cNvPr id="4" name="Table 3">
            <a:extLst>
              <a:ext uri="{FF2B5EF4-FFF2-40B4-BE49-F238E27FC236}">
                <a16:creationId xmlns:a16="http://schemas.microsoft.com/office/drawing/2014/main" id="{5512953C-F34E-B6EA-8667-493559267036}"/>
              </a:ext>
            </a:extLst>
          </p:cNvPr>
          <p:cNvGraphicFramePr>
            <a:graphicFrameLocks noGrp="1"/>
          </p:cNvGraphicFramePr>
          <p:nvPr>
            <p:extLst>
              <p:ext uri="{D42A27DB-BD31-4B8C-83A1-F6EECF244321}">
                <p14:modId xmlns:p14="http://schemas.microsoft.com/office/powerpoint/2010/main" val="798268235"/>
              </p:ext>
            </p:extLst>
          </p:nvPr>
        </p:nvGraphicFramePr>
        <p:xfrm>
          <a:off x="7696201" y="2194561"/>
          <a:ext cx="3787777" cy="1935479"/>
        </p:xfrm>
        <a:graphic>
          <a:graphicData uri="http://schemas.openxmlformats.org/drawingml/2006/table">
            <a:tbl>
              <a:tblPr bandRow="1">
                <a:tableStyleId>{5C22544A-7EE6-4342-B048-85BDC9FD1C3A}</a:tableStyleId>
              </a:tblPr>
              <a:tblGrid>
                <a:gridCol w="746811">
                  <a:extLst>
                    <a:ext uri="{9D8B030D-6E8A-4147-A177-3AD203B41FA5}">
                      <a16:colId xmlns:a16="http://schemas.microsoft.com/office/drawing/2014/main" val="3483089411"/>
                    </a:ext>
                  </a:extLst>
                </a:gridCol>
                <a:gridCol w="744705">
                  <a:extLst>
                    <a:ext uri="{9D8B030D-6E8A-4147-A177-3AD203B41FA5}">
                      <a16:colId xmlns:a16="http://schemas.microsoft.com/office/drawing/2014/main" val="1296560304"/>
                    </a:ext>
                  </a:extLst>
                </a:gridCol>
                <a:gridCol w="765245">
                  <a:extLst>
                    <a:ext uri="{9D8B030D-6E8A-4147-A177-3AD203B41FA5}">
                      <a16:colId xmlns:a16="http://schemas.microsoft.com/office/drawing/2014/main" val="2484623799"/>
                    </a:ext>
                  </a:extLst>
                </a:gridCol>
                <a:gridCol w="860571">
                  <a:extLst>
                    <a:ext uri="{9D8B030D-6E8A-4147-A177-3AD203B41FA5}">
                      <a16:colId xmlns:a16="http://schemas.microsoft.com/office/drawing/2014/main" val="133202307"/>
                    </a:ext>
                  </a:extLst>
                </a:gridCol>
                <a:gridCol w="670445">
                  <a:extLst>
                    <a:ext uri="{9D8B030D-6E8A-4147-A177-3AD203B41FA5}">
                      <a16:colId xmlns:a16="http://schemas.microsoft.com/office/drawing/2014/main" val="1434147109"/>
                    </a:ext>
                  </a:extLst>
                </a:gridCol>
              </a:tblGrid>
              <a:tr h="1075738">
                <a:tc>
                  <a:txBody>
                    <a:bodyPr/>
                    <a:lstStyle/>
                    <a:p>
                      <a:pPr marL="635" marR="7620" indent="-635" algn="ctr">
                        <a:lnSpc>
                          <a:spcPct val="149000"/>
                        </a:lnSpc>
                        <a:spcAft>
                          <a:spcPts val="25"/>
                        </a:spcAft>
                      </a:pPr>
                      <a:r>
                        <a:rPr lang="en-US" sz="1200" kern="0">
                          <a:effectLst/>
                        </a:rPr>
                        <a:t>Model</a:t>
                      </a:r>
                      <a:endParaRPr lang="en-IN" sz="1200" kern="100">
                        <a:solidFill>
                          <a:srgbClr val="000000"/>
                        </a:solidFill>
                        <a:effectLst/>
                        <a:latin typeface="Calibri" panose="020F0502020204030204" pitchFamily="34" charset="0"/>
                        <a:ea typeface="Calibri" panose="020F0502020204030204" pitchFamily="34" charset="0"/>
                      </a:endParaRPr>
                    </a:p>
                  </a:txBody>
                  <a:tcPr marL="63500" marR="63500" marT="63500" marB="63500"/>
                </a:tc>
                <a:tc>
                  <a:txBody>
                    <a:bodyPr/>
                    <a:lstStyle/>
                    <a:p>
                      <a:pPr marL="635" marR="7620" indent="-635" algn="ctr">
                        <a:lnSpc>
                          <a:spcPct val="149000"/>
                        </a:lnSpc>
                        <a:spcAft>
                          <a:spcPts val="25"/>
                        </a:spcAft>
                      </a:pPr>
                      <a:r>
                        <a:rPr lang="en-US" sz="1200" kern="0">
                          <a:effectLst/>
                        </a:rPr>
                        <a:t>Accuracy</a:t>
                      </a:r>
                      <a:endParaRPr lang="en-IN" sz="1200" kern="100">
                        <a:solidFill>
                          <a:srgbClr val="000000"/>
                        </a:solidFill>
                        <a:effectLst/>
                        <a:latin typeface="Calibri" panose="020F0502020204030204" pitchFamily="34" charset="0"/>
                        <a:ea typeface="Calibri" panose="020F0502020204030204" pitchFamily="34" charset="0"/>
                      </a:endParaRPr>
                    </a:p>
                  </a:txBody>
                  <a:tcPr marL="63500" marR="63500" marT="63500" marB="63500"/>
                </a:tc>
                <a:tc>
                  <a:txBody>
                    <a:bodyPr/>
                    <a:lstStyle/>
                    <a:p>
                      <a:pPr marL="635" marR="7620" indent="-635" algn="ctr">
                        <a:lnSpc>
                          <a:spcPct val="149000"/>
                        </a:lnSpc>
                        <a:spcAft>
                          <a:spcPts val="25"/>
                        </a:spcAft>
                      </a:pPr>
                      <a:r>
                        <a:rPr lang="en-US" sz="1200" kern="0">
                          <a:effectLst/>
                        </a:rPr>
                        <a:t>F1-Score</a:t>
                      </a:r>
                      <a:endParaRPr lang="en-IN" sz="1200" kern="100">
                        <a:solidFill>
                          <a:srgbClr val="000000"/>
                        </a:solidFill>
                        <a:effectLst/>
                        <a:latin typeface="Calibri" panose="020F0502020204030204" pitchFamily="34" charset="0"/>
                        <a:ea typeface="Calibri" panose="020F0502020204030204" pitchFamily="34" charset="0"/>
                      </a:endParaRPr>
                    </a:p>
                  </a:txBody>
                  <a:tcPr marL="63500" marR="63500" marT="63500" marB="63500"/>
                </a:tc>
                <a:tc>
                  <a:txBody>
                    <a:bodyPr/>
                    <a:lstStyle/>
                    <a:p>
                      <a:pPr marL="635" marR="7620" indent="-635" algn="ctr">
                        <a:lnSpc>
                          <a:spcPct val="149000"/>
                        </a:lnSpc>
                        <a:spcAft>
                          <a:spcPts val="25"/>
                        </a:spcAft>
                      </a:pPr>
                      <a:r>
                        <a:rPr lang="en-US" sz="1200" kern="0">
                          <a:effectLst/>
                        </a:rPr>
                        <a:t>Precision</a:t>
                      </a:r>
                      <a:endParaRPr lang="en-IN" sz="1200" kern="100">
                        <a:solidFill>
                          <a:srgbClr val="000000"/>
                        </a:solidFill>
                        <a:effectLst/>
                        <a:latin typeface="Calibri" panose="020F0502020204030204" pitchFamily="34" charset="0"/>
                        <a:ea typeface="Calibri" panose="020F0502020204030204" pitchFamily="34" charset="0"/>
                      </a:endParaRPr>
                    </a:p>
                  </a:txBody>
                  <a:tcPr marL="63500" marR="63500" marT="63500" marB="63500"/>
                </a:tc>
                <a:tc>
                  <a:txBody>
                    <a:bodyPr/>
                    <a:lstStyle/>
                    <a:p>
                      <a:pPr marL="635" marR="7620" indent="-635" algn="ctr">
                        <a:lnSpc>
                          <a:spcPct val="149000"/>
                        </a:lnSpc>
                        <a:spcAft>
                          <a:spcPts val="25"/>
                        </a:spcAft>
                      </a:pPr>
                      <a:r>
                        <a:rPr lang="en-US" sz="1200" kern="0">
                          <a:effectLst/>
                        </a:rPr>
                        <a:t>Recall</a:t>
                      </a:r>
                      <a:endParaRPr lang="en-IN" sz="1200" kern="100">
                        <a:solidFill>
                          <a:srgbClr val="000000"/>
                        </a:solidFill>
                        <a:effectLst/>
                        <a:latin typeface="Calibri" panose="020F0502020204030204" pitchFamily="34" charset="0"/>
                        <a:ea typeface="Calibri" panose="020F0502020204030204" pitchFamily="34" charset="0"/>
                      </a:endParaRPr>
                    </a:p>
                  </a:txBody>
                  <a:tcPr marL="73025" marR="73025" marT="0" marB="0"/>
                </a:tc>
                <a:extLst>
                  <a:ext uri="{0D108BD9-81ED-4DB2-BD59-A6C34878D82A}">
                    <a16:rowId xmlns:a16="http://schemas.microsoft.com/office/drawing/2014/main" val="1527817626"/>
                  </a:ext>
                </a:extLst>
              </a:tr>
              <a:tr h="859741">
                <a:tc>
                  <a:txBody>
                    <a:bodyPr/>
                    <a:lstStyle/>
                    <a:p>
                      <a:pPr marL="635" marR="7620" indent="-635" algn="ctr">
                        <a:lnSpc>
                          <a:spcPct val="149000"/>
                        </a:lnSpc>
                        <a:spcAft>
                          <a:spcPts val="25"/>
                        </a:spcAft>
                      </a:pPr>
                      <a:r>
                        <a:rPr lang="en-US" sz="900" kern="0">
                          <a:effectLst/>
                        </a:rPr>
                        <a:t>TBDT+BDT</a:t>
                      </a:r>
                      <a:endParaRPr lang="en-IN" sz="1200" kern="100">
                        <a:solidFill>
                          <a:srgbClr val="000000"/>
                        </a:solidFill>
                        <a:effectLst/>
                        <a:latin typeface="Calibri" panose="020F0502020204030204" pitchFamily="34" charset="0"/>
                        <a:ea typeface="Calibri" panose="020F0502020204030204" pitchFamily="34" charset="0"/>
                      </a:endParaRPr>
                    </a:p>
                  </a:txBody>
                  <a:tcPr marL="63500" marR="63500" marT="63500" marB="63500"/>
                </a:tc>
                <a:tc>
                  <a:txBody>
                    <a:bodyPr/>
                    <a:lstStyle/>
                    <a:p>
                      <a:pPr marL="635" marR="7620" indent="-635" algn="ctr">
                        <a:lnSpc>
                          <a:spcPct val="149000"/>
                        </a:lnSpc>
                        <a:spcAft>
                          <a:spcPts val="25"/>
                        </a:spcAft>
                      </a:pPr>
                      <a:r>
                        <a:rPr lang="en-US" sz="900" kern="0">
                          <a:effectLst/>
                        </a:rPr>
                        <a:t>0.968792</a:t>
                      </a:r>
                      <a:endParaRPr lang="en-IN" sz="1200" kern="100">
                        <a:solidFill>
                          <a:srgbClr val="000000"/>
                        </a:solidFill>
                        <a:effectLst/>
                        <a:latin typeface="Calibri" panose="020F0502020204030204" pitchFamily="34" charset="0"/>
                        <a:ea typeface="Calibri" panose="020F0502020204030204" pitchFamily="34" charset="0"/>
                      </a:endParaRPr>
                    </a:p>
                  </a:txBody>
                  <a:tcPr marL="63500" marR="63500" marT="63500" marB="63500"/>
                </a:tc>
                <a:tc>
                  <a:txBody>
                    <a:bodyPr/>
                    <a:lstStyle/>
                    <a:p>
                      <a:pPr marL="635" marR="7620" indent="-635" algn="ctr">
                        <a:lnSpc>
                          <a:spcPct val="149000"/>
                        </a:lnSpc>
                        <a:spcAft>
                          <a:spcPts val="25"/>
                        </a:spcAft>
                      </a:pPr>
                      <a:r>
                        <a:rPr lang="en-US" sz="900" kern="0">
                          <a:effectLst/>
                        </a:rPr>
                        <a:t>0.968261</a:t>
                      </a:r>
                      <a:endParaRPr lang="en-IN" sz="1200" kern="100">
                        <a:solidFill>
                          <a:srgbClr val="000000"/>
                        </a:solidFill>
                        <a:effectLst/>
                        <a:latin typeface="Calibri" panose="020F0502020204030204" pitchFamily="34" charset="0"/>
                        <a:ea typeface="Calibri" panose="020F0502020204030204" pitchFamily="34" charset="0"/>
                      </a:endParaRPr>
                    </a:p>
                  </a:txBody>
                  <a:tcPr marL="63500" marR="63500" marT="63500" marB="63500"/>
                </a:tc>
                <a:tc>
                  <a:txBody>
                    <a:bodyPr/>
                    <a:lstStyle/>
                    <a:p>
                      <a:pPr marL="635" marR="7620" indent="-635" algn="ctr">
                        <a:lnSpc>
                          <a:spcPct val="149000"/>
                        </a:lnSpc>
                        <a:spcAft>
                          <a:spcPts val="25"/>
                        </a:spcAft>
                      </a:pPr>
                      <a:r>
                        <a:rPr lang="en-US" sz="900" kern="0">
                          <a:effectLst/>
                        </a:rPr>
                        <a:t>0.968317</a:t>
                      </a:r>
                      <a:endParaRPr lang="en-IN" sz="1200" kern="100">
                        <a:solidFill>
                          <a:srgbClr val="000000"/>
                        </a:solidFill>
                        <a:effectLst/>
                        <a:latin typeface="Calibri" panose="020F0502020204030204" pitchFamily="34" charset="0"/>
                        <a:ea typeface="Calibri" panose="020F0502020204030204" pitchFamily="34" charset="0"/>
                      </a:endParaRPr>
                    </a:p>
                  </a:txBody>
                  <a:tcPr marL="63500" marR="63500" marT="63500" marB="63500"/>
                </a:tc>
                <a:tc>
                  <a:txBody>
                    <a:bodyPr/>
                    <a:lstStyle/>
                    <a:p>
                      <a:pPr marL="635" marR="7620" indent="-635" algn="ctr">
                        <a:lnSpc>
                          <a:spcPct val="149000"/>
                        </a:lnSpc>
                        <a:spcAft>
                          <a:spcPts val="25"/>
                        </a:spcAft>
                      </a:pPr>
                      <a:r>
                        <a:rPr lang="en-US" sz="900" kern="0" dirty="0">
                          <a:effectLst/>
                        </a:rPr>
                        <a:t>0.968206</a:t>
                      </a:r>
                      <a:endParaRPr lang="en-IN" sz="1200" kern="100" dirty="0">
                        <a:solidFill>
                          <a:srgbClr val="000000"/>
                        </a:solidFill>
                        <a:effectLst/>
                        <a:latin typeface="Calibri" panose="020F0502020204030204" pitchFamily="34" charset="0"/>
                        <a:ea typeface="Calibri" panose="020F0502020204030204" pitchFamily="34" charset="0"/>
                      </a:endParaRPr>
                    </a:p>
                  </a:txBody>
                  <a:tcPr marL="73025" marR="73025" marT="0" marB="0"/>
                </a:tc>
                <a:extLst>
                  <a:ext uri="{0D108BD9-81ED-4DB2-BD59-A6C34878D82A}">
                    <a16:rowId xmlns:a16="http://schemas.microsoft.com/office/drawing/2014/main" val="345358685"/>
                  </a:ext>
                </a:extLst>
              </a:tr>
            </a:tbl>
          </a:graphicData>
        </a:graphic>
      </p:graphicFrame>
      <p:sp>
        <p:nvSpPr>
          <p:cNvPr id="5" name="Rectangle 1">
            <a:extLst>
              <a:ext uri="{FF2B5EF4-FFF2-40B4-BE49-F238E27FC236}">
                <a16:creationId xmlns:a16="http://schemas.microsoft.com/office/drawing/2014/main" id="{635156B7-E65A-6CCA-01B7-FE54CFF3E5C8}"/>
              </a:ext>
            </a:extLst>
          </p:cNvPr>
          <p:cNvSpPr>
            <a:spLocks noChangeArrowheads="1"/>
          </p:cNvSpPr>
          <p:nvPr/>
        </p:nvSpPr>
        <p:spPr bwMode="auto">
          <a:xfrm>
            <a:off x="7696200" y="881963"/>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9" name="TextBox 8">
            <a:extLst>
              <a:ext uri="{FF2B5EF4-FFF2-40B4-BE49-F238E27FC236}">
                <a16:creationId xmlns:a16="http://schemas.microsoft.com/office/drawing/2014/main" id="{99E101FC-8CC7-5853-62F9-F5A404E0D057}"/>
              </a:ext>
            </a:extLst>
          </p:cNvPr>
          <p:cNvSpPr txBox="1"/>
          <p:nvPr/>
        </p:nvSpPr>
        <p:spPr>
          <a:xfrm>
            <a:off x="7506338" y="4181578"/>
            <a:ext cx="3977640" cy="339388"/>
          </a:xfrm>
          <a:prstGeom prst="rect">
            <a:avLst/>
          </a:prstGeom>
          <a:noFill/>
        </p:spPr>
        <p:txBody>
          <a:bodyPr wrap="square">
            <a:spAutoFit/>
          </a:bodyPr>
          <a:lstStyle/>
          <a:p>
            <a:pPr marL="635" marR="7620" indent="-635" algn="ctr">
              <a:lnSpc>
                <a:spcPct val="149000"/>
              </a:lnSpc>
              <a:spcAft>
                <a:spcPts val="25"/>
              </a:spcAft>
            </a:pPr>
            <a:r>
              <a:rPr lang="en-IN" sz="1200" kern="100" dirty="0">
                <a:solidFill>
                  <a:srgbClr val="000000"/>
                </a:solidFill>
                <a:effectLst/>
                <a:latin typeface="Calibri" panose="020F0502020204030204" pitchFamily="34" charset="0"/>
                <a:ea typeface="Calibri" panose="020F0502020204030204" pitchFamily="34" charset="0"/>
              </a:rPr>
              <a:t>Table 2. performance of the Ensemble TBDT+BDT models</a:t>
            </a:r>
          </a:p>
        </p:txBody>
      </p:sp>
    </p:spTree>
    <p:extLst>
      <p:ext uri="{BB962C8B-B14F-4D97-AF65-F5344CB8AC3E}">
        <p14:creationId xmlns:p14="http://schemas.microsoft.com/office/powerpoint/2010/main" val="5467147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DA33C44D-A3AD-AC6A-AB40-BD54F699D8C4}"/>
              </a:ext>
            </a:extLst>
          </p:cNvPr>
          <p:cNvSpPr>
            <a:spLocks noChangeArrowheads="1"/>
          </p:cNvSpPr>
          <p:nvPr/>
        </p:nvSpPr>
        <p:spPr bwMode="auto">
          <a:xfrm>
            <a:off x="4244975" y="339725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Arial" panose="020B0604020202020204" pitchFamily="34" charset="0"/>
                <a:ea typeface="Calibri" panose="020F0502020204030204" pitchFamily="34" charset="0"/>
              </a:rPr>
              <a:t>  </a:t>
            </a:r>
            <a:endParaRPr kumimoji="0" lang="en-US" altLang="en-US" sz="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6" name="Diagram 5">
            <a:extLst>
              <a:ext uri="{FF2B5EF4-FFF2-40B4-BE49-F238E27FC236}">
                <a16:creationId xmlns:a16="http://schemas.microsoft.com/office/drawing/2014/main" id="{24B80B76-7FB8-B5CF-65DA-0A1098F2D323}"/>
              </a:ext>
            </a:extLst>
          </p:cNvPr>
          <p:cNvGraphicFramePr/>
          <p:nvPr>
            <p:extLst>
              <p:ext uri="{D42A27DB-BD31-4B8C-83A1-F6EECF244321}">
                <p14:modId xmlns:p14="http://schemas.microsoft.com/office/powerpoint/2010/main" val="2332397887"/>
              </p:ext>
            </p:extLst>
          </p:nvPr>
        </p:nvGraphicFramePr>
        <p:xfrm>
          <a:off x="575310" y="499823"/>
          <a:ext cx="2716530" cy="46339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TextBox 7">
            <a:extLst>
              <a:ext uri="{FF2B5EF4-FFF2-40B4-BE49-F238E27FC236}">
                <a16:creationId xmlns:a16="http://schemas.microsoft.com/office/drawing/2014/main" id="{78CDAC4E-3FDD-8EBF-75FD-BE4EA507D864}"/>
              </a:ext>
            </a:extLst>
          </p:cNvPr>
          <p:cNvSpPr txBox="1"/>
          <p:nvPr/>
        </p:nvSpPr>
        <p:spPr>
          <a:xfrm>
            <a:off x="266066" y="1150906"/>
            <a:ext cx="5725795" cy="6239721"/>
          </a:xfrm>
          <a:prstGeom prst="rect">
            <a:avLst/>
          </a:prstGeom>
          <a:noFill/>
        </p:spPr>
        <p:txBody>
          <a:bodyPr wrap="square">
            <a:spAutoFit/>
          </a:bodyPr>
          <a:lstStyle/>
          <a:p>
            <a:pPr marL="285750" marR="7620" indent="-285750" algn="just">
              <a:lnSpc>
                <a:spcPct val="149000"/>
              </a:lnSpc>
              <a:spcAft>
                <a:spcPts val="25"/>
              </a:spcAft>
              <a:buFont typeface="Arial" panose="020B0604020202020204" pitchFamily="34" charset="0"/>
              <a:buChar char="•"/>
            </a:pPr>
            <a:r>
              <a:rPr lang="en-IN" sz="1800" kern="100" dirty="0">
                <a:solidFill>
                  <a:srgbClr val="000000"/>
                </a:solidFill>
                <a:effectLst/>
                <a:latin typeface="Times New Roman" panose="02020603050405020304" pitchFamily="18" charset="0"/>
                <a:ea typeface="Calibri" panose="020F0502020204030204" pitchFamily="34" charset="0"/>
              </a:rPr>
              <a:t>The table 3 presents the performance of five ML models classifying legitimate and phishing URLs. The first column shows the Accuracy of each model, this represents the percentage of all URLs that have been accurately categorized. The LOR model has the highest Accuracy (0.931705), followed by PCA (0.8915), MNB (0.8476), ISF (0.2365), and GMM (0.1918).</a:t>
            </a:r>
            <a:endParaRPr lang="en-IN" sz="1800" kern="100" dirty="0">
              <a:solidFill>
                <a:srgbClr val="000000"/>
              </a:solidFill>
              <a:effectLst/>
              <a:latin typeface="Calibri" panose="020F0502020204030204" pitchFamily="34" charset="0"/>
              <a:ea typeface="Calibri" panose="020F0502020204030204" pitchFamily="34" charset="0"/>
            </a:endParaRPr>
          </a:p>
          <a:p>
            <a:pPr marL="285750" marR="7620" indent="-285750" algn="just">
              <a:lnSpc>
                <a:spcPct val="149000"/>
              </a:lnSpc>
              <a:spcAft>
                <a:spcPts val="25"/>
              </a:spcAft>
              <a:buFont typeface="Arial" panose="020B0604020202020204" pitchFamily="34" charset="0"/>
              <a:buChar char="•"/>
            </a:pPr>
            <a:r>
              <a:rPr lang="en-IN" sz="1800" kern="100" dirty="0">
                <a:solidFill>
                  <a:srgbClr val="000000"/>
                </a:solidFill>
                <a:effectLst/>
                <a:latin typeface="Times New Roman" panose="02020603050405020304" pitchFamily="18" charset="0"/>
                <a:ea typeface="Calibri" panose="020F0502020204030204" pitchFamily="34" charset="0"/>
              </a:rPr>
              <a:t>For legitimate URLs, the LOR model has the highest F1 Score (0.92), Precision (0.94), and Recall (0.91). The PCA model has the second-highest F1 Score (0.88), while the MNB model has the second-highest Precision (0.85) and Recall (0.87). The ISF and GMM models perform poorly in classifying legitimate URLs, with F1 Scores close to 0.</a:t>
            </a:r>
            <a:endParaRPr lang="en-IN" sz="1800" kern="100" dirty="0">
              <a:solidFill>
                <a:srgbClr val="000000"/>
              </a:solidFill>
              <a:effectLst/>
              <a:latin typeface="Calibri" panose="020F0502020204030204" pitchFamily="34" charset="0"/>
              <a:ea typeface="Calibri" panose="020F0502020204030204" pitchFamily="34" charset="0"/>
            </a:endParaRPr>
          </a:p>
          <a:p>
            <a:pPr marL="635" marR="7620" indent="-635" algn="just">
              <a:lnSpc>
                <a:spcPct val="149000"/>
              </a:lnSpc>
              <a:spcAft>
                <a:spcPts val="25"/>
              </a:spcAft>
            </a:pPr>
            <a:r>
              <a:rPr lang="en-IN" sz="1800" kern="100" dirty="0">
                <a:solidFill>
                  <a:srgbClr val="000000"/>
                </a:solidFill>
                <a:effectLst/>
                <a:latin typeface="Times New Roman" panose="02020603050405020304" pitchFamily="18" charset="0"/>
                <a:ea typeface="Calibri" panose="020F0502020204030204" pitchFamily="34" charset="0"/>
              </a:rPr>
              <a:t> </a:t>
            </a:r>
            <a:endParaRPr lang="en-IN" sz="1800" kern="100" dirty="0">
              <a:solidFill>
                <a:srgbClr val="000000"/>
              </a:solidFill>
              <a:effectLst/>
              <a:latin typeface="Calibri" panose="020F0502020204030204" pitchFamily="34" charset="0"/>
              <a:ea typeface="Calibri" panose="020F0502020204030204" pitchFamily="34" charset="0"/>
            </a:endParaRPr>
          </a:p>
        </p:txBody>
      </p:sp>
      <p:graphicFrame>
        <p:nvGraphicFramePr>
          <p:cNvPr id="4" name="Table 3">
            <a:extLst>
              <a:ext uri="{FF2B5EF4-FFF2-40B4-BE49-F238E27FC236}">
                <a16:creationId xmlns:a16="http://schemas.microsoft.com/office/drawing/2014/main" id="{9323A33B-5FAB-AFE7-8067-479DDDD8A682}"/>
              </a:ext>
            </a:extLst>
          </p:cNvPr>
          <p:cNvGraphicFramePr>
            <a:graphicFrameLocks noGrp="1"/>
          </p:cNvGraphicFramePr>
          <p:nvPr>
            <p:extLst>
              <p:ext uri="{D42A27DB-BD31-4B8C-83A1-F6EECF244321}">
                <p14:modId xmlns:p14="http://schemas.microsoft.com/office/powerpoint/2010/main" val="2652419507"/>
              </p:ext>
            </p:extLst>
          </p:nvPr>
        </p:nvGraphicFramePr>
        <p:xfrm>
          <a:off x="6545581" y="2148840"/>
          <a:ext cx="4678678" cy="2915984"/>
        </p:xfrm>
        <a:graphic>
          <a:graphicData uri="http://schemas.openxmlformats.org/drawingml/2006/table">
            <a:tbl>
              <a:tblPr bandRow="1">
                <a:tableStyleId>{5C22544A-7EE6-4342-B048-85BDC9FD1C3A}</a:tableStyleId>
              </a:tblPr>
              <a:tblGrid>
                <a:gridCol w="619300">
                  <a:extLst>
                    <a:ext uri="{9D8B030D-6E8A-4147-A177-3AD203B41FA5}">
                      <a16:colId xmlns:a16="http://schemas.microsoft.com/office/drawing/2014/main" val="2288411892"/>
                    </a:ext>
                  </a:extLst>
                </a:gridCol>
                <a:gridCol w="619300">
                  <a:extLst>
                    <a:ext uri="{9D8B030D-6E8A-4147-A177-3AD203B41FA5}">
                      <a16:colId xmlns:a16="http://schemas.microsoft.com/office/drawing/2014/main" val="262913851"/>
                    </a:ext>
                  </a:extLst>
                </a:gridCol>
                <a:gridCol w="619300">
                  <a:extLst>
                    <a:ext uri="{9D8B030D-6E8A-4147-A177-3AD203B41FA5}">
                      <a16:colId xmlns:a16="http://schemas.microsoft.com/office/drawing/2014/main" val="1906201008"/>
                    </a:ext>
                  </a:extLst>
                </a:gridCol>
                <a:gridCol w="619300">
                  <a:extLst>
                    <a:ext uri="{9D8B030D-6E8A-4147-A177-3AD203B41FA5}">
                      <a16:colId xmlns:a16="http://schemas.microsoft.com/office/drawing/2014/main" val="4238117485"/>
                    </a:ext>
                  </a:extLst>
                </a:gridCol>
                <a:gridCol w="550489">
                  <a:extLst>
                    <a:ext uri="{9D8B030D-6E8A-4147-A177-3AD203B41FA5}">
                      <a16:colId xmlns:a16="http://schemas.microsoft.com/office/drawing/2014/main" val="3357168949"/>
                    </a:ext>
                  </a:extLst>
                </a:gridCol>
                <a:gridCol w="619300">
                  <a:extLst>
                    <a:ext uri="{9D8B030D-6E8A-4147-A177-3AD203B41FA5}">
                      <a16:colId xmlns:a16="http://schemas.microsoft.com/office/drawing/2014/main" val="4211222021"/>
                    </a:ext>
                  </a:extLst>
                </a:gridCol>
                <a:gridCol w="619300">
                  <a:extLst>
                    <a:ext uri="{9D8B030D-6E8A-4147-A177-3AD203B41FA5}">
                      <a16:colId xmlns:a16="http://schemas.microsoft.com/office/drawing/2014/main" val="1406350914"/>
                    </a:ext>
                  </a:extLst>
                </a:gridCol>
                <a:gridCol w="412389">
                  <a:extLst>
                    <a:ext uri="{9D8B030D-6E8A-4147-A177-3AD203B41FA5}">
                      <a16:colId xmlns:a16="http://schemas.microsoft.com/office/drawing/2014/main" val="3107749000"/>
                    </a:ext>
                  </a:extLst>
                </a:gridCol>
              </a:tblGrid>
              <a:tr h="518033">
                <a:tc rowSpan="2">
                  <a:txBody>
                    <a:bodyPr/>
                    <a:lstStyle/>
                    <a:p>
                      <a:pPr marL="635" marR="7620" indent="-635" algn="ctr">
                        <a:lnSpc>
                          <a:spcPct val="149000"/>
                        </a:lnSpc>
                        <a:spcAft>
                          <a:spcPts val="25"/>
                        </a:spcAft>
                      </a:pPr>
                      <a:r>
                        <a:rPr lang="en-US" sz="1200" kern="0">
                          <a:effectLst/>
                        </a:rPr>
                        <a:t>Model</a:t>
                      </a:r>
                      <a:endParaRPr lang="en-IN" sz="1200" kern="100">
                        <a:solidFill>
                          <a:srgbClr val="000000"/>
                        </a:solidFill>
                        <a:effectLst/>
                        <a:latin typeface="Calibri" panose="020F0502020204030204" pitchFamily="34" charset="0"/>
                        <a:ea typeface="Calibri" panose="020F0502020204030204" pitchFamily="34" charset="0"/>
                      </a:endParaRPr>
                    </a:p>
                  </a:txBody>
                  <a:tcPr marL="63500" marR="63500" marT="63500" marB="63500"/>
                </a:tc>
                <a:tc gridSpan="4">
                  <a:txBody>
                    <a:bodyPr/>
                    <a:lstStyle/>
                    <a:p>
                      <a:pPr marL="635" marR="7620" indent="-635" algn="l">
                        <a:lnSpc>
                          <a:spcPct val="107000"/>
                        </a:lnSpc>
                        <a:spcAft>
                          <a:spcPts val="800"/>
                        </a:spcAft>
                      </a:pPr>
                      <a:r>
                        <a:rPr lang="en-US" sz="1400" kern="0">
                          <a:effectLst/>
                        </a:rPr>
                        <a:t>                                    -1</a:t>
                      </a:r>
                      <a:endParaRPr lang="en-IN" sz="1200" kern="100">
                        <a:solidFill>
                          <a:srgbClr val="000000"/>
                        </a:solidFill>
                        <a:effectLst/>
                        <a:latin typeface="Calibri" panose="020F0502020204030204" pitchFamily="34" charset="0"/>
                        <a:ea typeface="Calibri" panose="020F0502020204030204" pitchFamily="34" charset="0"/>
                      </a:endParaRPr>
                    </a:p>
                  </a:txBody>
                  <a:tcPr marL="73025" marR="73025" marT="0" marB="0"/>
                </a:tc>
                <a:tc hMerge="1">
                  <a:txBody>
                    <a:bodyPr/>
                    <a:lstStyle/>
                    <a:p>
                      <a:endParaRPr lang="en-IN"/>
                    </a:p>
                  </a:txBody>
                  <a:tcPr/>
                </a:tc>
                <a:tc hMerge="1">
                  <a:txBody>
                    <a:bodyPr/>
                    <a:lstStyle/>
                    <a:p>
                      <a:endParaRPr lang="en-IN"/>
                    </a:p>
                  </a:txBody>
                  <a:tcPr/>
                </a:tc>
                <a:tc hMerge="1">
                  <a:txBody>
                    <a:bodyPr/>
                    <a:lstStyle/>
                    <a:p>
                      <a:endParaRPr lang="en-IN"/>
                    </a:p>
                  </a:txBody>
                  <a:tcPr/>
                </a:tc>
                <a:tc gridSpan="3">
                  <a:txBody>
                    <a:bodyPr/>
                    <a:lstStyle/>
                    <a:p>
                      <a:pPr marL="635" marR="7620" indent="-635" algn="l">
                        <a:lnSpc>
                          <a:spcPct val="107000"/>
                        </a:lnSpc>
                        <a:spcAft>
                          <a:spcPts val="800"/>
                        </a:spcAft>
                      </a:pPr>
                      <a:r>
                        <a:rPr lang="en-US" sz="1400" kern="0">
                          <a:effectLst/>
                        </a:rPr>
                        <a:t>            1 </a:t>
                      </a:r>
                      <a:endParaRPr lang="en-IN" sz="1200" kern="100">
                        <a:solidFill>
                          <a:srgbClr val="000000"/>
                        </a:solidFill>
                        <a:effectLst/>
                        <a:latin typeface="Calibri" panose="020F0502020204030204" pitchFamily="34" charset="0"/>
                        <a:ea typeface="Calibri" panose="020F0502020204030204" pitchFamily="34" charset="0"/>
                      </a:endParaRPr>
                    </a:p>
                  </a:txBody>
                  <a:tcPr marL="73025" marR="73025" marT="0" marB="0"/>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4185272297"/>
                  </a:ext>
                </a:extLst>
              </a:tr>
              <a:tr h="297180">
                <a:tc vMerge="1">
                  <a:txBody>
                    <a:bodyPr/>
                    <a:lstStyle/>
                    <a:p>
                      <a:endParaRPr lang="en-IN"/>
                    </a:p>
                  </a:txBody>
                  <a:tcPr/>
                </a:tc>
                <a:tc>
                  <a:txBody>
                    <a:bodyPr/>
                    <a:lstStyle/>
                    <a:p>
                      <a:pPr marL="635" marR="7620" indent="-635" algn="ctr">
                        <a:lnSpc>
                          <a:spcPct val="149000"/>
                        </a:lnSpc>
                        <a:spcAft>
                          <a:spcPts val="25"/>
                        </a:spcAft>
                      </a:pPr>
                      <a:r>
                        <a:rPr lang="en-US" sz="1200" kern="0">
                          <a:effectLst/>
                        </a:rPr>
                        <a:t>Accuracy</a:t>
                      </a:r>
                      <a:endParaRPr lang="en-IN" sz="1200" kern="100">
                        <a:solidFill>
                          <a:srgbClr val="000000"/>
                        </a:solidFill>
                        <a:effectLst/>
                        <a:latin typeface="Calibri" panose="020F0502020204030204" pitchFamily="34" charset="0"/>
                        <a:ea typeface="Calibri" panose="020F0502020204030204" pitchFamily="34" charset="0"/>
                      </a:endParaRPr>
                    </a:p>
                  </a:txBody>
                  <a:tcPr marL="63500" marR="63500" marT="63500" marB="63500"/>
                </a:tc>
                <a:tc>
                  <a:txBody>
                    <a:bodyPr/>
                    <a:lstStyle/>
                    <a:p>
                      <a:pPr marL="635" marR="7620" indent="-635" algn="ctr">
                        <a:lnSpc>
                          <a:spcPct val="149000"/>
                        </a:lnSpc>
                        <a:spcAft>
                          <a:spcPts val="25"/>
                        </a:spcAft>
                      </a:pPr>
                      <a:r>
                        <a:rPr lang="en-US" sz="1200" kern="0">
                          <a:effectLst/>
                        </a:rPr>
                        <a:t>F1 score</a:t>
                      </a:r>
                      <a:endParaRPr lang="en-IN" sz="1200" kern="100">
                        <a:solidFill>
                          <a:srgbClr val="000000"/>
                        </a:solidFill>
                        <a:effectLst/>
                        <a:latin typeface="Calibri" panose="020F0502020204030204" pitchFamily="34" charset="0"/>
                        <a:ea typeface="Calibri" panose="020F0502020204030204" pitchFamily="34" charset="0"/>
                      </a:endParaRPr>
                    </a:p>
                  </a:txBody>
                  <a:tcPr marL="63500" marR="63500" marT="63500" marB="63500"/>
                </a:tc>
                <a:tc>
                  <a:txBody>
                    <a:bodyPr/>
                    <a:lstStyle/>
                    <a:p>
                      <a:pPr marL="635" marR="7620" indent="-635" algn="just">
                        <a:lnSpc>
                          <a:spcPct val="149000"/>
                        </a:lnSpc>
                        <a:spcAft>
                          <a:spcPts val="25"/>
                        </a:spcAft>
                      </a:pPr>
                      <a:r>
                        <a:rPr lang="en-US" sz="1200" kern="0">
                          <a:effectLst/>
                        </a:rPr>
                        <a:t>Precision</a:t>
                      </a:r>
                      <a:endParaRPr lang="en-IN" sz="1200" kern="100">
                        <a:solidFill>
                          <a:srgbClr val="000000"/>
                        </a:solidFill>
                        <a:effectLst/>
                        <a:latin typeface="Calibri" panose="020F0502020204030204" pitchFamily="34" charset="0"/>
                        <a:ea typeface="Calibri" panose="020F0502020204030204" pitchFamily="34" charset="0"/>
                      </a:endParaRPr>
                    </a:p>
                  </a:txBody>
                  <a:tcPr marL="73025" marR="73025" marT="0" marB="0"/>
                </a:tc>
                <a:tc>
                  <a:txBody>
                    <a:bodyPr/>
                    <a:lstStyle/>
                    <a:p>
                      <a:pPr marL="635" marR="7620" indent="-635" algn="ctr">
                        <a:lnSpc>
                          <a:spcPct val="149000"/>
                        </a:lnSpc>
                        <a:spcAft>
                          <a:spcPts val="25"/>
                        </a:spcAft>
                      </a:pPr>
                      <a:r>
                        <a:rPr lang="en-US" sz="1200" kern="0">
                          <a:effectLst/>
                        </a:rPr>
                        <a:t>Recall</a:t>
                      </a:r>
                      <a:endParaRPr lang="en-IN" sz="1200" kern="100">
                        <a:solidFill>
                          <a:srgbClr val="000000"/>
                        </a:solidFill>
                        <a:effectLst/>
                        <a:latin typeface="Calibri" panose="020F0502020204030204" pitchFamily="34" charset="0"/>
                        <a:ea typeface="Calibri" panose="020F0502020204030204" pitchFamily="34" charset="0"/>
                      </a:endParaRPr>
                    </a:p>
                  </a:txBody>
                  <a:tcPr marL="63500" marR="63500" marT="63500" marB="63500"/>
                </a:tc>
                <a:tc>
                  <a:txBody>
                    <a:bodyPr/>
                    <a:lstStyle/>
                    <a:p>
                      <a:pPr marL="635" marR="7620" indent="-635" algn="ctr">
                        <a:lnSpc>
                          <a:spcPct val="149000"/>
                        </a:lnSpc>
                        <a:spcAft>
                          <a:spcPts val="25"/>
                        </a:spcAft>
                      </a:pPr>
                      <a:r>
                        <a:rPr lang="en-US" sz="1200" kern="0">
                          <a:effectLst/>
                        </a:rPr>
                        <a:t>F1 score</a:t>
                      </a:r>
                      <a:endParaRPr lang="en-IN" sz="1200" kern="100">
                        <a:solidFill>
                          <a:srgbClr val="000000"/>
                        </a:solidFill>
                        <a:effectLst/>
                        <a:latin typeface="Calibri" panose="020F0502020204030204" pitchFamily="34" charset="0"/>
                        <a:ea typeface="Calibri" panose="020F0502020204030204" pitchFamily="34" charset="0"/>
                      </a:endParaRPr>
                    </a:p>
                  </a:txBody>
                  <a:tcPr marL="63500" marR="63500" marT="63500" marB="63500"/>
                </a:tc>
                <a:tc>
                  <a:txBody>
                    <a:bodyPr/>
                    <a:lstStyle/>
                    <a:p>
                      <a:pPr marL="635" marR="7620" indent="-635" algn="just">
                        <a:lnSpc>
                          <a:spcPct val="149000"/>
                        </a:lnSpc>
                        <a:spcAft>
                          <a:spcPts val="25"/>
                        </a:spcAft>
                      </a:pPr>
                      <a:r>
                        <a:rPr lang="en-US" sz="1200" kern="0">
                          <a:effectLst/>
                        </a:rPr>
                        <a:t>Precision</a:t>
                      </a:r>
                      <a:endParaRPr lang="en-IN" sz="1200" kern="100">
                        <a:solidFill>
                          <a:srgbClr val="000000"/>
                        </a:solidFill>
                        <a:effectLst/>
                        <a:latin typeface="Calibri" panose="020F0502020204030204" pitchFamily="34" charset="0"/>
                        <a:ea typeface="Calibri" panose="020F0502020204030204" pitchFamily="34" charset="0"/>
                      </a:endParaRPr>
                    </a:p>
                  </a:txBody>
                  <a:tcPr marL="73025" marR="73025" marT="0" marB="0"/>
                </a:tc>
                <a:tc>
                  <a:txBody>
                    <a:bodyPr/>
                    <a:lstStyle/>
                    <a:p>
                      <a:pPr marL="635" marR="7620" indent="-635" algn="ctr">
                        <a:lnSpc>
                          <a:spcPct val="149000"/>
                        </a:lnSpc>
                        <a:spcAft>
                          <a:spcPts val="25"/>
                        </a:spcAft>
                      </a:pPr>
                      <a:r>
                        <a:rPr lang="en-US" sz="1200" kern="0">
                          <a:effectLst/>
                        </a:rPr>
                        <a:t>Recall</a:t>
                      </a:r>
                      <a:endParaRPr lang="en-IN" sz="1200" kern="100">
                        <a:solidFill>
                          <a:srgbClr val="000000"/>
                        </a:solidFill>
                        <a:effectLst/>
                        <a:latin typeface="Calibri" panose="020F0502020204030204" pitchFamily="34" charset="0"/>
                        <a:ea typeface="Calibri" panose="020F0502020204030204" pitchFamily="34" charset="0"/>
                      </a:endParaRPr>
                    </a:p>
                  </a:txBody>
                  <a:tcPr marL="63500" marR="63500" marT="63500" marB="63500"/>
                </a:tc>
                <a:extLst>
                  <a:ext uri="{0D108BD9-81ED-4DB2-BD59-A6C34878D82A}">
                    <a16:rowId xmlns:a16="http://schemas.microsoft.com/office/drawing/2014/main" val="1750753297"/>
                  </a:ext>
                </a:extLst>
              </a:tr>
              <a:tr h="0">
                <a:tc>
                  <a:txBody>
                    <a:bodyPr/>
                    <a:lstStyle/>
                    <a:p>
                      <a:pPr marL="635" marR="7620" indent="-635" algn="ctr">
                        <a:lnSpc>
                          <a:spcPct val="149000"/>
                        </a:lnSpc>
                        <a:spcAft>
                          <a:spcPts val="25"/>
                        </a:spcAft>
                      </a:pPr>
                      <a:r>
                        <a:rPr lang="en-US" sz="900" kern="0">
                          <a:effectLst/>
                        </a:rPr>
                        <a:t>LOR</a:t>
                      </a:r>
                      <a:endParaRPr lang="en-IN" sz="1200" kern="100">
                        <a:solidFill>
                          <a:srgbClr val="000000"/>
                        </a:solidFill>
                        <a:effectLst/>
                        <a:latin typeface="Calibri" panose="020F0502020204030204" pitchFamily="34" charset="0"/>
                        <a:ea typeface="Calibri" panose="020F0502020204030204" pitchFamily="34" charset="0"/>
                      </a:endParaRPr>
                    </a:p>
                  </a:txBody>
                  <a:tcPr marL="63500" marR="63500" marT="63500" marB="63500"/>
                </a:tc>
                <a:tc>
                  <a:txBody>
                    <a:bodyPr/>
                    <a:lstStyle/>
                    <a:p>
                      <a:pPr marL="635" marR="7620" indent="-635" algn="ctr">
                        <a:lnSpc>
                          <a:spcPct val="149000"/>
                        </a:lnSpc>
                        <a:spcAft>
                          <a:spcPts val="25"/>
                        </a:spcAft>
                      </a:pPr>
                      <a:r>
                        <a:rPr lang="en-US" sz="900" kern="0">
                          <a:effectLst/>
                        </a:rPr>
                        <a:t>0.931705</a:t>
                      </a:r>
                      <a:endParaRPr lang="en-IN" sz="1200" kern="100">
                        <a:solidFill>
                          <a:srgbClr val="000000"/>
                        </a:solidFill>
                        <a:effectLst/>
                        <a:latin typeface="Calibri" panose="020F0502020204030204" pitchFamily="34" charset="0"/>
                        <a:ea typeface="Calibri" panose="020F0502020204030204" pitchFamily="34" charset="0"/>
                      </a:endParaRPr>
                    </a:p>
                  </a:txBody>
                  <a:tcPr marL="63500" marR="63500" marT="63500" marB="63500"/>
                </a:tc>
                <a:tc>
                  <a:txBody>
                    <a:bodyPr/>
                    <a:lstStyle/>
                    <a:p>
                      <a:pPr marL="635" marR="7620" indent="-635" algn="ctr">
                        <a:lnSpc>
                          <a:spcPct val="149000"/>
                        </a:lnSpc>
                        <a:spcAft>
                          <a:spcPts val="25"/>
                        </a:spcAft>
                      </a:pPr>
                      <a:r>
                        <a:rPr lang="en-US" sz="900" kern="0">
                          <a:effectLst/>
                        </a:rPr>
                        <a:t>0.92</a:t>
                      </a:r>
                      <a:endParaRPr lang="en-IN" sz="1200" kern="100">
                        <a:solidFill>
                          <a:srgbClr val="000000"/>
                        </a:solidFill>
                        <a:effectLst/>
                        <a:latin typeface="Calibri" panose="020F0502020204030204" pitchFamily="34" charset="0"/>
                        <a:ea typeface="Calibri" panose="020F0502020204030204" pitchFamily="34" charset="0"/>
                      </a:endParaRPr>
                    </a:p>
                  </a:txBody>
                  <a:tcPr marL="63500" marR="63500" marT="63500" marB="63500"/>
                </a:tc>
                <a:tc>
                  <a:txBody>
                    <a:bodyPr/>
                    <a:lstStyle/>
                    <a:p>
                      <a:pPr marL="635" marR="7620" indent="-635" algn="ctr">
                        <a:lnSpc>
                          <a:spcPct val="149000"/>
                        </a:lnSpc>
                        <a:spcAft>
                          <a:spcPts val="25"/>
                        </a:spcAft>
                      </a:pPr>
                      <a:r>
                        <a:rPr lang="en-US" sz="900" kern="0">
                          <a:effectLst/>
                        </a:rPr>
                        <a:t>0.94</a:t>
                      </a:r>
                      <a:endParaRPr lang="en-IN" sz="1200" kern="100">
                        <a:solidFill>
                          <a:srgbClr val="000000"/>
                        </a:solidFill>
                        <a:effectLst/>
                        <a:latin typeface="Calibri" panose="020F0502020204030204" pitchFamily="34" charset="0"/>
                        <a:ea typeface="Calibri" panose="020F0502020204030204" pitchFamily="34" charset="0"/>
                      </a:endParaRPr>
                    </a:p>
                  </a:txBody>
                  <a:tcPr marL="73025" marR="73025" marT="0" marB="0"/>
                </a:tc>
                <a:tc>
                  <a:txBody>
                    <a:bodyPr/>
                    <a:lstStyle/>
                    <a:p>
                      <a:pPr marL="635" marR="7620" indent="-635" algn="ctr">
                        <a:lnSpc>
                          <a:spcPct val="149000"/>
                        </a:lnSpc>
                        <a:spcAft>
                          <a:spcPts val="25"/>
                        </a:spcAft>
                      </a:pPr>
                      <a:r>
                        <a:rPr lang="en-US" sz="900" kern="0">
                          <a:effectLst/>
                        </a:rPr>
                        <a:t>0.91</a:t>
                      </a:r>
                      <a:endParaRPr lang="en-IN" sz="1200" kern="100">
                        <a:solidFill>
                          <a:srgbClr val="000000"/>
                        </a:solidFill>
                        <a:effectLst/>
                        <a:latin typeface="Calibri" panose="020F0502020204030204" pitchFamily="34" charset="0"/>
                        <a:ea typeface="Calibri" panose="020F0502020204030204" pitchFamily="34" charset="0"/>
                      </a:endParaRPr>
                    </a:p>
                  </a:txBody>
                  <a:tcPr marL="63500" marR="63500" marT="63500" marB="63500"/>
                </a:tc>
                <a:tc>
                  <a:txBody>
                    <a:bodyPr/>
                    <a:lstStyle/>
                    <a:p>
                      <a:pPr marL="635" marR="7620" indent="-635" algn="ctr">
                        <a:lnSpc>
                          <a:spcPct val="149000"/>
                        </a:lnSpc>
                        <a:spcAft>
                          <a:spcPts val="25"/>
                        </a:spcAft>
                      </a:pPr>
                      <a:r>
                        <a:rPr lang="en-US" sz="900" kern="0">
                          <a:effectLst/>
                        </a:rPr>
                        <a:t>0.94</a:t>
                      </a:r>
                      <a:endParaRPr lang="en-IN" sz="1200" kern="100">
                        <a:solidFill>
                          <a:srgbClr val="000000"/>
                        </a:solidFill>
                        <a:effectLst/>
                        <a:latin typeface="Calibri" panose="020F0502020204030204" pitchFamily="34" charset="0"/>
                        <a:ea typeface="Calibri" panose="020F0502020204030204" pitchFamily="34" charset="0"/>
                      </a:endParaRPr>
                    </a:p>
                  </a:txBody>
                  <a:tcPr marL="63500" marR="63500" marT="63500" marB="63500"/>
                </a:tc>
                <a:tc>
                  <a:txBody>
                    <a:bodyPr/>
                    <a:lstStyle/>
                    <a:p>
                      <a:pPr marL="635" marR="7620" indent="-635" algn="ctr">
                        <a:lnSpc>
                          <a:spcPct val="149000"/>
                        </a:lnSpc>
                        <a:spcAft>
                          <a:spcPts val="25"/>
                        </a:spcAft>
                      </a:pPr>
                      <a:r>
                        <a:rPr lang="en-US" sz="900" kern="0">
                          <a:effectLst/>
                        </a:rPr>
                        <a:t>0.93 </a:t>
                      </a:r>
                      <a:endParaRPr lang="en-IN" sz="1200" kern="100">
                        <a:solidFill>
                          <a:srgbClr val="000000"/>
                        </a:solidFill>
                        <a:effectLst/>
                        <a:latin typeface="Calibri" panose="020F0502020204030204" pitchFamily="34" charset="0"/>
                        <a:ea typeface="Calibri" panose="020F0502020204030204" pitchFamily="34" charset="0"/>
                      </a:endParaRPr>
                    </a:p>
                  </a:txBody>
                  <a:tcPr marL="73025" marR="73025" marT="0" marB="0"/>
                </a:tc>
                <a:tc>
                  <a:txBody>
                    <a:bodyPr/>
                    <a:lstStyle/>
                    <a:p>
                      <a:pPr marL="635" marR="7620" indent="-635" algn="ctr">
                        <a:lnSpc>
                          <a:spcPct val="149000"/>
                        </a:lnSpc>
                        <a:spcAft>
                          <a:spcPts val="25"/>
                        </a:spcAft>
                      </a:pPr>
                      <a:r>
                        <a:rPr lang="en-US" sz="900" kern="0">
                          <a:effectLst/>
                        </a:rPr>
                        <a:t>0.95</a:t>
                      </a:r>
                      <a:endParaRPr lang="en-IN" sz="1200" kern="100">
                        <a:solidFill>
                          <a:srgbClr val="000000"/>
                        </a:solidFill>
                        <a:effectLst/>
                        <a:latin typeface="Calibri" panose="020F0502020204030204" pitchFamily="34" charset="0"/>
                        <a:ea typeface="Calibri" panose="020F0502020204030204" pitchFamily="34" charset="0"/>
                      </a:endParaRPr>
                    </a:p>
                  </a:txBody>
                  <a:tcPr marL="63500" marR="63500" marT="63500" marB="63500"/>
                </a:tc>
                <a:extLst>
                  <a:ext uri="{0D108BD9-81ED-4DB2-BD59-A6C34878D82A}">
                    <a16:rowId xmlns:a16="http://schemas.microsoft.com/office/drawing/2014/main" val="111888443"/>
                  </a:ext>
                </a:extLst>
              </a:tr>
              <a:tr h="0">
                <a:tc>
                  <a:txBody>
                    <a:bodyPr/>
                    <a:lstStyle/>
                    <a:p>
                      <a:pPr marL="635" marR="7620" indent="-635" algn="ctr">
                        <a:lnSpc>
                          <a:spcPct val="149000"/>
                        </a:lnSpc>
                        <a:spcAft>
                          <a:spcPts val="25"/>
                        </a:spcAft>
                      </a:pPr>
                      <a:r>
                        <a:rPr lang="en-US" sz="900" kern="0">
                          <a:effectLst/>
                        </a:rPr>
                        <a:t>MNB</a:t>
                      </a:r>
                      <a:endParaRPr lang="en-IN" sz="1200" kern="100">
                        <a:solidFill>
                          <a:srgbClr val="000000"/>
                        </a:solidFill>
                        <a:effectLst/>
                        <a:latin typeface="Calibri" panose="020F0502020204030204" pitchFamily="34" charset="0"/>
                        <a:ea typeface="Calibri" panose="020F0502020204030204" pitchFamily="34" charset="0"/>
                      </a:endParaRPr>
                    </a:p>
                  </a:txBody>
                  <a:tcPr marL="63500" marR="63500" marT="63500" marB="63500"/>
                </a:tc>
                <a:tc>
                  <a:txBody>
                    <a:bodyPr/>
                    <a:lstStyle/>
                    <a:p>
                      <a:pPr marL="635" marR="7620" indent="-635" algn="ctr">
                        <a:lnSpc>
                          <a:spcPct val="149000"/>
                        </a:lnSpc>
                        <a:spcAft>
                          <a:spcPts val="25"/>
                        </a:spcAft>
                      </a:pPr>
                      <a:r>
                        <a:rPr lang="en-US" sz="900" kern="0">
                          <a:effectLst/>
                        </a:rPr>
                        <a:t>0.8476</a:t>
                      </a:r>
                      <a:endParaRPr lang="en-IN" sz="1200" kern="100">
                        <a:solidFill>
                          <a:srgbClr val="000000"/>
                        </a:solidFill>
                        <a:effectLst/>
                        <a:latin typeface="Calibri" panose="020F0502020204030204" pitchFamily="34" charset="0"/>
                        <a:ea typeface="Calibri" panose="020F0502020204030204" pitchFamily="34" charset="0"/>
                      </a:endParaRPr>
                    </a:p>
                  </a:txBody>
                  <a:tcPr marL="63500" marR="63500" marT="63500" marB="63500"/>
                </a:tc>
                <a:tc>
                  <a:txBody>
                    <a:bodyPr/>
                    <a:lstStyle/>
                    <a:p>
                      <a:pPr marL="635" marR="7620" indent="-635" algn="ctr">
                        <a:lnSpc>
                          <a:spcPct val="149000"/>
                        </a:lnSpc>
                        <a:spcAft>
                          <a:spcPts val="25"/>
                        </a:spcAft>
                      </a:pPr>
                      <a:r>
                        <a:rPr lang="en-US" sz="900" kern="0">
                          <a:effectLst/>
                        </a:rPr>
                        <a:t>0.82</a:t>
                      </a:r>
                      <a:endParaRPr lang="en-IN" sz="1200" kern="100">
                        <a:solidFill>
                          <a:srgbClr val="000000"/>
                        </a:solidFill>
                        <a:effectLst/>
                        <a:latin typeface="Calibri" panose="020F0502020204030204" pitchFamily="34" charset="0"/>
                        <a:ea typeface="Calibri" panose="020F0502020204030204" pitchFamily="34" charset="0"/>
                      </a:endParaRPr>
                    </a:p>
                  </a:txBody>
                  <a:tcPr marL="63500" marR="63500" marT="63500" marB="63500"/>
                </a:tc>
                <a:tc>
                  <a:txBody>
                    <a:bodyPr/>
                    <a:lstStyle/>
                    <a:p>
                      <a:pPr marL="635" marR="7620" indent="-635" algn="ctr">
                        <a:lnSpc>
                          <a:spcPct val="149000"/>
                        </a:lnSpc>
                        <a:spcAft>
                          <a:spcPts val="25"/>
                        </a:spcAft>
                      </a:pPr>
                      <a:r>
                        <a:rPr lang="en-US" sz="900" kern="0">
                          <a:effectLst/>
                        </a:rPr>
                        <a:t>0.85</a:t>
                      </a:r>
                      <a:endParaRPr lang="en-IN" sz="1200" kern="100">
                        <a:solidFill>
                          <a:srgbClr val="000000"/>
                        </a:solidFill>
                        <a:effectLst/>
                        <a:latin typeface="Calibri" panose="020F0502020204030204" pitchFamily="34" charset="0"/>
                        <a:ea typeface="Calibri" panose="020F0502020204030204" pitchFamily="34" charset="0"/>
                      </a:endParaRPr>
                    </a:p>
                  </a:txBody>
                  <a:tcPr marL="73025" marR="73025" marT="0" marB="0"/>
                </a:tc>
                <a:tc>
                  <a:txBody>
                    <a:bodyPr/>
                    <a:lstStyle/>
                    <a:p>
                      <a:pPr marL="635" marR="7620" indent="-635" algn="ctr">
                        <a:lnSpc>
                          <a:spcPct val="149000"/>
                        </a:lnSpc>
                        <a:spcAft>
                          <a:spcPts val="25"/>
                        </a:spcAft>
                      </a:pPr>
                      <a:r>
                        <a:rPr lang="en-US" sz="900" kern="0">
                          <a:effectLst/>
                        </a:rPr>
                        <a:t>0.79</a:t>
                      </a:r>
                      <a:endParaRPr lang="en-IN" sz="1200" kern="100">
                        <a:solidFill>
                          <a:srgbClr val="000000"/>
                        </a:solidFill>
                        <a:effectLst/>
                        <a:latin typeface="Calibri" panose="020F0502020204030204" pitchFamily="34" charset="0"/>
                        <a:ea typeface="Calibri" panose="020F0502020204030204" pitchFamily="34" charset="0"/>
                      </a:endParaRPr>
                    </a:p>
                  </a:txBody>
                  <a:tcPr marL="63500" marR="63500" marT="63500" marB="63500"/>
                </a:tc>
                <a:tc>
                  <a:txBody>
                    <a:bodyPr/>
                    <a:lstStyle/>
                    <a:p>
                      <a:pPr marL="635" marR="7620" indent="-635" algn="ctr">
                        <a:lnSpc>
                          <a:spcPct val="149000"/>
                        </a:lnSpc>
                        <a:spcAft>
                          <a:spcPts val="25"/>
                        </a:spcAft>
                      </a:pPr>
                      <a:r>
                        <a:rPr lang="en-US" sz="900" kern="0">
                          <a:effectLst/>
                        </a:rPr>
                        <a:t>0.87</a:t>
                      </a:r>
                      <a:endParaRPr lang="en-IN" sz="1200" kern="100">
                        <a:solidFill>
                          <a:srgbClr val="000000"/>
                        </a:solidFill>
                        <a:effectLst/>
                        <a:latin typeface="Calibri" panose="020F0502020204030204" pitchFamily="34" charset="0"/>
                        <a:ea typeface="Calibri" panose="020F0502020204030204" pitchFamily="34" charset="0"/>
                      </a:endParaRPr>
                    </a:p>
                  </a:txBody>
                  <a:tcPr marL="63500" marR="63500" marT="63500" marB="63500"/>
                </a:tc>
                <a:tc>
                  <a:txBody>
                    <a:bodyPr/>
                    <a:lstStyle/>
                    <a:p>
                      <a:pPr marL="635" marR="7620" indent="-635" algn="ctr">
                        <a:lnSpc>
                          <a:spcPct val="149000"/>
                        </a:lnSpc>
                        <a:spcAft>
                          <a:spcPts val="25"/>
                        </a:spcAft>
                      </a:pPr>
                      <a:r>
                        <a:rPr lang="en-US" sz="900" kern="0">
                          <a:effectLst/>
                        </a:rPr>
                        <a:t>0.84</a:t>
                      </a:r>
                      <a:endParaRPr lang="en-IN" sz="1200" kern="100">
                        <a:solidFill>
                          <a:srgbClr val="000000"/>
                        </a:solidFill>
                        <a:effectLst/>
                        <a:latin typeface="Calibri" panose="020F0502020204030204" pitchFamily="34" charset="0"/>
                        <a:ea typeface="Calibri" panose="020F0502020204030204" pitchFamily="34" charset="0"/>
                      </a:endParaRPr>
                    </a:p>
                  </a:txBody>
                  <a:tcPr marL="73025" marR="73025" marT="0" marB="0"/>
                </a:tc>
                <a:tc>
                  <a:txBody>
                    <a:bodyPr/>
                    <a:lstStyle/>
                    <a:p>
                      <a:pPr marL="635" marR="7620" indent="-635" algn="ctr">
                        <a:lnSpc>
                          <a:spcPct val="149000"/>
                        </a:lnSpc>
                        <a:spcAft>
                          <a:spcPts val="25"/>
                        </a:spcAft>
                      </a:pPr>
                      <a:r>
                        <a:rPr lang="en-US" sz="900" kern="0">
                          <a:effectLst/>
                        </a:rPr>
                        <a:t>0.90</a:t>
                      </a:r>
                      <a:endParaRPr lang="en-IN" sz="1200" kern="100">
                        <a:solidFill>
                          <a:srgbClr val="000000"/>
                        </a:solidFill>
                        <a:effectLst/>
                        <a:latin typeface="Calibri" panose="020F0502020204030204" pitchFamily="34" charset="0"/>
                        <a:ea typeface="Calibri" panose="020F0502020204030204" pitchFamily="34" charset="0"/>
                      </a:endParaRPr>
                    </a:p>
                  </a:txBody>
                  <a:tcPr marL="63500" marR="63500" marT="63500" marB="63500"/>
                </a:tc>
                <a:extLst>
                  <a:ext uri="{0D108BD9-81ED-4DB2-BD59-A6C34878D82A}">
                    <a16:rowId xmlns:a16="http://schemas.microsoft.com/office/drawing/2014/main" val="3840562272"/>
                  </a:ext>
                </a:extLst>
              </a:tr>
              <a:tr h="0">
                <a:tc>
                  <a:txBody>
                    <a:bodyPr/>
                    <a:lstStyle/>
                    <a:p>
                      <a:pPr marL="635" marR="7620" indent="-635" algn="ctr">
                        <a:lnSpc>
                          <a:spcPct val="149000"/>
                        </a:lnSpc>
                        <a:spcAft>
                          <a:spcPts val="25"/>
                        </a:spcAft>
                      </a:pPr>
                      <a:r>
                        <a:rPr lang="en-US" sz="900" kern="0">
                          <a:effectLst/>
                        </a:rPr>
                        <a:t>ISF</a:t>
                      </a:r>
                      <a:endParaRPr lang="en-IN" sz="1200" kern="100">
                        <a:solidFill>
                          <a:srgbClr val="000000"/>
                        </a:solidFill>
                        <a:effectLst/>
                        <a:latin typeface="Calibri" panose="020F0502020204030204" pitchFamily="34" charset="0"/>
                        <a:ea typeface="Calibri" panose="020F0502020204030204" pitchFamily="34" charset="0"/>
                      </a:endParaRPr>
                    </a:p>
                  </a:txBody>
                  <a:tcPr marL="63500" marR="63500" marT="63500" marB="63500"/>
                </a:tc>
                <a:tc>
                  <a:txBody>
                    <a:bodyPr/>
                    <a:lstStyle/>
                    <a:p>
                      <a:pPr marL="635" marR="7620" indent="-635" algn="ctr">
                        <a:lnSpc>
                          <a:spcPct val="149000"/>
                        </a:lnSpc>
                        <a:spcAft>
                          <a:spcPts val="25"/>
                        </a:spcAft>
                      </a:pPr>
                      <a:r>
                        <a:rPr lang="en-US" sz="900" kern="0">
                          <a:effectLst/>
                        </a:rPr>
                        <a:t>0.2365</a:t>
                      </a:r>
                      <a:endParaRPr lang="en-IN" sz="1200" kern="100">
                        <a:solidFill>
                          <a:srgbClr val="000000"/>
                        </a:solidFill>
                        <a:effectLst/>
                        <a:latin typeface="Calibri" panose="020F0502020204030204" pitchFamily="34" charset="0"/>
                        <a:ea typeface="Calibri" panose="020F0502020204030204" pitchFamily="34" charset="0"/>
                      </a:endParaRPr>
                    </a:p>
                  </a:txBody>
                  <a:tcPr marL="63500" marR="63500" marT="63500" marB="63500"/>
                </a:tc>
                <a:tc>
                  <a:txBody>
                    <a:bodyPr/>
                    <a:lstStyle/>
                    <a:p>
                      <a:pPr marL="635" marR="7620" indent="-635" algn="ctr">
                        <a:lnSpc>
                          <a:spcPct val="149000"/>
                        </a:lnSpc>
                        <a:spcAft>
                          <a:spcPts val="25"/>
                        </a:spcAft>
                      </a:pPr>
                      <a:r>
                        <a:rPr lang="en-US" sz="900" kern="0">
                          <a:effectLst/>
                        </a:rPr>
                        <a:t>0.00</a:t>
                      </a:r>
                      <a:endParaRPr lang="en-IN" sz="1200" kern="100">
                        <a:solidFill>
                          <a:srgbClr val="000000"/>
                        </a:solidFill>
                        <a:effectLst/>
                        <a:latin typeface="Calibri" panose="020F0502020204030204" pitchFamily="34" charset="0"/>
                        <a:ea typeface="Calibri" panose="020F0502020204030204" pitchFamily="34" charset="0"/>
                      </a:endParaRPr>
                    </a:p>
                  </a:txBody>
                  <a:tcPr marL="63500" marR="63500" marT="63500" marB="63500"/>
                </a:tc>
                <a:tc>
                  <a:txBody>
                    <a:bodyPr/>
                    <a:lstStyle/>
                    <a:p>
                      <a:pPr marL="635" marR="7620" indent="-635" algn="ctr">
                        <a:lnSpc>
                          <a:spcPct val="149000"/>
                        </a:lnSpc>
                        <a:spcAft>
                          <a:spcPts val="25"/>
                        </a:spcAft>
                      </a:pPr>
                      <a:r>
                        <a:rPr lang="en-US" sz="900" kern="0">
                          <a:effectLst/>
                        </a:rPr>
                        <a:t>0.00</a:t>
                      </a:r>
                      <a:endParaRPr lang="en-IN" sz="1200" kern="100">
                        <a:solidFill>
                          <a:srgbClr val="000000"/>
                        </a:solidFill>
                        <a:effectLst/>
                        <a:latin typeface="Calibri" panose="020F0502020204030204" pitchFamily="34" charset="0"/>
                        <a:ea typeface="Calibri" panose="020F0502020204030204" pitchFamily="34" charset="0"/>
                      </a:endParaRPr>
                    </a:p>
                  </a:txBody>
                  <a:tcPr marL="73025" marR="73025" marT="0" marB="0"/>
                </a:tc>
                <a:tc>
                  <a:txBody>
                    <a:bodyPr/>
                    <a:lstStyle/>
                    <a:p>
                      <a:pPr marL="635" marR="7620" indent="-635" algn="ctr">
                        <a:lnSpc>
                          <a:spcPct val="149000"/>
                        </a:lnSpc>
                        <a:spcAft>
                          <a:spcPts val="25"/>
                        </a:spcAft>
                      </a:pPr>
                      <a:r>
                        <a:rPr lang="en-US" sz="900" kern="0">
                          <a:effectLst/>
                        </a:rPr>
                        <a:t>0.00</a:t>
                      </a:r>
                      <a:endParaRPr lang="en-IN" sz="1200" kern="100">
                        <a:solidFill>
                          <a:srgbClr val="000000"/>
                        </a:solidFill>
                        <a:effectLst/>
                        <a:latin typeface="Calibri" panose="020F0502020204030204" pitchFamily="34" charset="0"/>
                        <a:ea typeface="Calibri" panose="020F0502020204030204" pitchFamily="34" charset="0"/>
                      </a:endParaRPr>
                    </a:p>
                  </a:txBody>
                  <a:tcPr marL="63500" marR="63500" marT="63500" marB="63500"/>
                </a:tc>
                <a:tc>
                  <a:txBody>
                    <a:bodyPr/>
                    <a:lstStyle/>
                    <a:p>
                      <a:pPr marL="635" marR="7620" indent="-635" algn="ctr">
                        <a:lnSpc>
                          <a:spcPct val="149000"/>
                        </a:lnSpc>
                        <a:spcAft>
                          <a:spcPts val="25"/>
                        </a:spcAft>
                      </a:pPr>
                      <a:r>
                        <a:rPr lang="en-US" sz="900" kern="0">
                          <a:effectLst/>
                        </a:rPr>
                        <a:t>0.49</a:t>
                      </a:r>
                      <a:endParaRPr lang="en-IN" sz="1200" kern="100">
                        <a:solidFill>
                          <a:srgbClr val="000000"/>
                        </a:solidFill>
                        <a:effectLst/>
                        <a:latin typeface="Calibri" panose="020F0502020204030204" pitchFamily="34" charset="0"/>
                        <a:ea typeface="Calibri" panose="020F0502020204030204" pitchFamily="34" charset="0"/>
                      </a:endParaRPr>
                    </a:p>
                  </a:txBody>
                  <a:tcPr marL="63500" marR="63500" marT="63500" marB="63500"/>
                </a:tc>
                <a:tc>
                  <a:txBody>
                    <a:bodyPr/>
                    <a:lstStyle/>
                    <a:p>
                      <a:pPr marL="635" marR="7620" indent="-635" algn="ctr">
                        <a:lnSpc>
                          <a:spcPct val="149000"/>
                        </a:lnSpc>
                        <a:spcAft>
                          <a:spcPts val="25"/>
                        </a:spcAft>
                      </a:pPr>
                      <a:r>
                        <a:rPr lang="en-US" sz="900" kern="0">
                          <a:effectLst/>
                        </a:rPr>
                        <a:t>0.60</a:t>
                      </a:r>
                      <a:endParaRPr lang="en-IN" sz="1200" kern="100">
                        <a:solidFill>
                          <a:srgbClr val="000000"/>
                        </a:solidFill>
                        <a:effectLst/>
                        <a:latin typeface="Calibri" panose="020F0502020204030204" pitchFamily="34" charset="0"/>
                        <a:ea typeface="Calibri" panose="020F0502020204030204" pitchFamily="34" charset="0"/>
                      </a:endParaRPr>
                    </a:p>
                  </a:txBody>
                  <a:tcPr marL="73025" marR="73025" marT="0" marB="0"/>
                </a:tc>
                <a:tc>
                  <a:txBody>
                    <a:bodyPr/>
                    <a:lstStyle/>
                    <a:p>
                      <a:pPr marL="635" marR="7620" indent="-635" algn="ctr">
                        <a:lnSpc>
                          <a:spcPct val="149000"/>
                        </a:lnSpc>
                        <a:spcAft>
                          <a:spcPts val="25"/>
                        </a:spcAft>
                      </a:pPr>
                      <a:r>
                        <a:rPr lang="en-US" sz="900" kern="0">
                          <a:effectLst/>
                        </a:rPr>
                        <a:t>0.42</a:t>
                      </a:r>
                      <a:endParaRPr lang="en-IN" sz="1200" kern="100">
                        <a:solidFill>
                          <a:srgbClr val="000000"/>
                        </a:solidFill>
                        <a:effectLst/>
                        <a:latin typeface="Calibri" panose="020F0502020204030204" pitchFamily="34" charset="0"/>
                        <a:ea typeface="Calibri" panose="020F0502020204030204" pitchFamily="34" charset="0"/>
                      </a:endParaRPr>
                    </a:p>
                  </a:txBody>
                  <a:tcPr marL="63500" marR="63500" marT="63500" marB="63500"/>
                </a:tc>
                <a:extLst>
                  <a:ext uri="{0D108BD9-81ED-4DB2-BD59-A6C34878D82A}">
                    <a16:rowId xmlns:a16="http://schemas.microsoft.com/office/drawing/2014/main" val="1674993042"/>
                  </a:ext>
                </a:extLst>
              </a:tr>
              <a:tr h="0">
                <a:tc>
                  <a:txBody>
                    <a:bodyPr/>
                    <a:lstStyle/>
                    <a:p>
                      <a:pPr marL="635" marR="7620" indent="-635" algn="ctr">
                        <a:lnSpc>
                          <a:spcPct val="149000"/>
                        </a:lnSpc>
                        <a:spcAft>
                          <a:spcPts val="25"/>
                        </a:spcAft>
                      </a:pPr>
                      <a:r>
                        <a:rPr lang="en-US" sz="900" kern="0">
                          <a:effectLst/>
                        </a:rPr>
                        <a:t>GMM</a:t>
                      </a:r>
                      <a:endParaRPr lang="en-IN" sz="1200" kern="100">
                        <a:solidFill>
                          <a:srgbClr val="000000"/>
                        </a:solidFill>
                        <a:effectLst/>
                        <a:latin typeface="Calibri" panose="020F0502020204030204" pitchFamily="34" charset="0"/>
                        <a:ea typeface="Calibri" panose="020F0502020204030204" pitchFamily="34" charset="0"/>
                      </a:endParaRPr>
                    </a:p>
                  </a:txBody>
                  <a:tcPr marL="63500" marR="63500" marT="63500" marB="63500"/>
                </a:tc>
                <a:tc>
                  <a:txBody>
                    <a:bodyPr/>
                    <a:lstStyle/>
                    <a:p>
                      <a:pPr marL="635" marR="7620" indent="-635" algn="ctr">
                        <a:lnSpc>
                          <a:spcPct val="149000"/>
                        </a:lnSpc>
                        <a:spcAft>
                          <a:spcPts val="25"/>
                        </a:spcAft>
                      </a:pPr>
                      <a:r>
                        <a:rPr lang="en-US" sz="900" kern="0">
                          <a:effectLst/>
                        </a:rPr>
                        <a:t>0.1918</a:t>
                      </a:r>
                      <a:endParaRPr lang="en-IN" sz="1200" kern="100">
                        <a:solidFill>
                          <a:srgbClr val="000000"/>
                        </a:solidFill>
                        <a:effectLst/>
                        <a:latin typeface="Calibri" panose="020F0502020204030204" pitchFamily="34" charset="0"/>
                        <a:ea typeface="Calibri" panose="020F0502020204030204" pitchFamily="34" charset="0"/>
                      </a:endParaRPr>
                    </a:p>
                  </a:txBody>
                  <a:tcPr marL="63500" marR="63500" marT="63500" marB="63500"/>
                </a:tc>
                <a:tc>
                  <a:txBody>
                    <a:bodyPr/>
                    <a:lstStyle/>
                    <a:p>
                      <a:pPr marL="635" marR="7620" indent="-635" algn="ctr">
                        <a:lnSpc>
                          <a:spcPct val="149000"/>
                        </a:lnSpc>
                        <a:spcAft>
                          <a:spcPts val="25"/>
                        </a:spcAft>
                      </a:pPr>
                      <a:r>
                        <a:rPr lang="en-US" sz="900" kern="0">
                          <a:effectLst/>
                        </a:rPr>
                        <a:t>0.00</a:t>
                      </a:r>
                      <a:endParaRPr lang="en-IN" sz="1200" kern="100">
                        <a:solidFill>
                          <a:srgbClr val="000000"/>
                        </a:solidFill>
                        <a:effectLst/>
                        <a:latin typeface="Calibri" panose="020F0502020204030204" pitchFamily="34" charset="0"/>
                        <a:ea typeface="Calibri" panose="020F0502020204030204" pitchFamily="34" charset="0"/>
                      </a:endParaRPr>
                    </a:p>
                  </a:txBody>
                  <a:tcPr marL="63500" marR="63500" marT="63500" marB="63500"/>
                </a:tc>
                <a:tc>
                  <a:txBody>
                    <a:bodyPr/>
                    <a:lstStyle/>
                    <a:p>
                      <a:pPr marL="635" marR="7620" indent="-635" algn="ctr">
                        <a:lnSpc>
                          <a:spcPct val="149000"/>
                        </a:lnSpc>
                        <a:spcAft>
                          <a:spcPts val="25"/>
                        </a:spcAft>
                      </a:pPr>
                      <a:r>
                        <a:rPr lang="en-US" sz="900" kern="0">
                          <a:effectLst/>
                        </a:rPr>
                        <a:t>0.00</a:t>
                      </a:r>
                      <a:endParaRPr lang="en-IN" sz="1200" kern="100">
                        <a:solidFill>
                          <a:srgbClr val="000000"/>
                        </a:solidFill>
                        <a:effectLst/>
                        <a:latin typeface="Calibri" panose="020F0502020204030204" pitchFamily="34" charset="0"/>
                        <a:ea typeface="Calibri" panose="020F0502020204030204" pitchFamily="34" charset="0"/>
                      </a:endParaRPr>
                    </a:p>
                  </a:txBody>
                  <a:tcPr marL="73025" marR="73025" marT="0" marB="0"/>
                </a:tc>
                <a:tc>
                  <a:txBody>
                    <a:bodyPr/>
                    <a:lstStyle/>
                    <a:p>
                      <a:pPr marL="635" marR="7620" indent="-635" algn="ctr">
                        <a:lnSpc>
                          <a:spcPct val="149000"/>
                        </a:lnSpc>
                        <a:spcAft>
                          <a:spcPts val="25"/>
                        </a:spcAft>
                      </a:pPr>
                      <a:r>
                        <a:rPr lang="en-US" sz="900" kern="0">
                          <a:effectLst/>
                        </a:rPr>
                        <a:t>0.00</a:t>
                      </a:r>
                      <a:endParaRPr lang="en-IN" sz="1200" kern="100">
                        <a:solidFill>
                          <a:srgbClr val="000000"/>
                        </a:solidFill>
                        <a:effectLst/>
                        <a:latin typeface="Calibri" panose="020F0502020204030204" pitchFamily="34" charset="0"/>
                        <a:ea typeface="Calibri" panose="020F0502020204030204" pitchFamily="34" charset="0"/>
                      </a:endParaRPr>
                    </a:p>
                  </a:txBody>
                  <a:tcPr marL="63500" marR="63500" marT="63500" marB="63500"/>
                </a:tc>
                <a:tc>
                  <a:txBody>
                    <a:bodyPr/>
                    <a:lstStyle/>
                    <a:p>
                      <a:pPr marL="635" marR="7620" indent="-635" algn="ctr">
                        <a:lnSpc>
                          <a:spcPct val="149000"/>
                        </a:lnSpc>
                        <a:spcAft>
                          <a:spcPts val="25"/>
                        </a:spcAft>
                      </a:pPr>
                      <a:r>
                        <a:rPr lang="en-US" sz="900" kern="0">
                          <a:effectLst/>
                        </a:rPr>
                        <a:t>0.38</a:t>
                      </a:r>
                      <a:endParaRPr lang="en-IN" sz="1200" kern="100">
                        <a:solidFill>
                          <a:srgbClr val="000000"/>
                        </a:solidFill>
                        <a:effectLst/>
                        <a:latin typeface="Calibri" panose="020F0502020204030204" pitchFamily="34" charset="0"/>
                        <a:ea typeface="Calibri" panose="020F0502020204030204" pitchFamily="34" charset="0"/>
                      </a:endParaRPr>
                    </a:p>
                  </a:txBody>
                  <a:tcPr marL="63500" marR="63500" marT="63500" marB="63500"/>
                </a:tc>
                <a:tc>
                  <a:txBody>
                    <a:bodyPr/>
                    <a:lstStyle/>
                    <a:p>
                      <a:pPr marL="635" marR="7620" indent="-635" algn="ctr">
                        <a:lnSpc>
                          <a:spcPct val="149000"/>
                        </a:lnSpc>
                        <a:spcAft>
                          <a:spcPts val="25"/>
                        </a:spcAft>
                      </a:pPr>
                      <a:r>
                        <a:rPr lang="en-US" sz="900" kern="0">
                          <a:effectLst/>
                        </a:rPr>
                        <a:t>0.42</a:t>
                      </a:r>
                      <a:endParaRPr lang="en-IN" sz="1200" kern="100">
                        <a:solidFill>
                          <a:srgbClr val="000000"/>
                        </a:solidFill>
                        <a:effectLst/>
                        <a:latin typeface="Calibri" panose="020F0502020204030204" pitchFamily="34" charset="0"/>
                        <a:ea typeface="Calibri" panose="020F0502020204030204" pitchFamily="34" charset="0"/>
                      </a:endParaRPr>
                    </a:p>
                  </a:txBody>
                  <a:tcPr marL="73025" marR="73025" marT="0" marB="0"/>
                </a:tc>
                <a:tc>
                  <a:txBody>
                    <a:bodyPr/>
                    <a:lstStyle/>
                    <a:p>
                      <a:pPr marL="635" marR="7620" indent="-635" algn="ctr">
                        <a:lnSpc>
                          <a:spcPct val="149000"/>
                        </a:lnSpc>
                        <a:spcAft>
                          <a:spcPts val="25"/>
                        </a:spcAft>
                      </a:pPr>
                      <a:r>
                        <a:rPr lang="en-US" sz="900" kern="0">
                          <a:effectLst/>
                        </a:rPr>
                        <a:t>0.34</a:t>
                      </a:r>
                      <a:endParaRPr lang="en-IN" sz="1200" kern="100">
                        <a:solidFill>
                          <a:srgbClr val="000000"/>
                        </a:solidFill>
                        <a:effectLst/>
                        <a:latin typeface="Calibri" panose="020F0502020204030204" pitchFamily="34" charset="0"/>
                        <a:ea typeface="Calibri" panose="020F0502020204030204" pitchFamily="34" charset="0"/>
                      </a:endParaRPr>
                    </a:p>
                  </a:txBody>
                  <a:tcPr marL="63500" marR="63500" marT="63500" marB="63500"/>
                </a:tc>
                <a:extLst>
                  <a:ext uri="{0D108BD9-81ED-4DB2-BD59-A6C34878D82A}">
                    <a16:rowId xmlns:a16="http://schemas.microsoft.com/office/drawing/2014/main" val="3037979441"/>
                  </a:ext>
                </a:extLst>
              </a:tr>
              <a:tr h="0">
                <a:tc>
                  <a:txBody>
                    <a:bodyPr/>
                    <a:lstStyle/>
                    <a:p>
                      <a:pPr marL="635" marR="7620" indent="-635" algn="just">
                        <a:lnSpc>
                          <a:spcPct val="149000"/>
                        </a:lnSpc>
                        <a:spcAft>
                          <a:spcPts val="25"/>
                        </a:spcAft>
                      </a:pPr>
                      <a:r>
                        <a:rPr lang="en-US" sz="900" kern="0">
                          <a:effectLst/>
                        </a:rPr>
                        <a:t>      PCA</a:t>
                      </a:r>
                      <a:endParaRPr lang="en-IN" sz="1200" kern="100">
                        <a:solidFill>
                          <a:srgbClr val="000000"/>
                        </a:solidFill>
                        <a:effectLst/>
                        <a:latin typeface="Calibri" panose="020F0502020204030204" pitchFamily="34" charset="0"/>
                        <a:ea typeface="Calibri" panose="020F0502020204030204" pitchFamily="34" charset="0"/>
                      </a:endParaRPr>
                    </a:p>
                  </a:txBody>
                  <a:tcPr marL="63500" marR="63500" marT="63500" marB="63500"/>
                </a:tc>
                <a:tc>
                  <a:txBody>
                    <a:bodyPr/>
                    <a:lstStyle/>
                    <a:p>
                      <a:pPr marL="635" marR="7620" indent="-635" algn="ctr">
                        <a:lnSpc>
                          <a:spcPct val="149000"/>
                        </a:lnSpc>
                        <a:spcAft>
                          <a:spcPts val="25"/>
                        </a:spcAft>
                      </a:pPr>
                      <a:r>
                        <a:rPr lang="en-US" sz="900" kern="0">
                          <a:effectLst/>
                        </a:rPr>
                        <a:t>0.8915</a:t>
                      </a:r>
                      <a:endParaRPr lang="en-IN" sz="1200" kern="100">
                        <a:solidFill>
                          <a:srgbClr val="000000"/>
                        </a:solidFill>
                        <a:effectLst/>
                        <a:latin typeface="Calibri" panose="020F0502020204030204" pitchFamily="34" charset="0"/>
                        <a:ea typeface="Calibri" panose="020F0502020204030204" pitchFamily="34" charset="0"/>
                      </a:endParaRPr>
                    </a:p>
                  </a:txBody>
                  <a:tcPr marL="63500" marR="63500" marT="63500" marB="63500"/>
                </a:tc>
                <a:tc>
                  <a:txBody>
                    <a:bodyPr/>
                    <a:lstStyle/>
                    <a:p>
                      <a:pPr marL="635" marR="7620" indent="-635" algn="ctr">
                        <a:lnSpc>
                          <a:spcPct val="149000"/>
                        </a:lnSpc>
                        <a:spcAft>
                          <a:spcPts val="25"/>
                        </a:spcAft>
                      </a:pPr>
                      <a:r>
                        <a:rPr lang="en-US" sz="900" kern="0">
                          <a:effectLst/>
                        </a:rPr>
                        <a:t>0.88</a:t>
                      </a:r>
                      <a:endParaRPr lang="en-IN" sz="1200" kern="100">
                        <a:solidFill>
                          <a:srgbClr val="000000"/>
                        </a:solidFill>
                        <a:effectLst/>
                        <a:latin typeface="Calibri" panose="020F0502020204030204" pitchFamily="34" charset="0"/>
                        <a:ea typeface="Calibri" panose="020F0502020204030204" pitchFamily="34" charset="0"/>
                      </a:endParaRPr>
                    </a:p>
                  </a:txBody>
                  <a:tcPr marL="63500" marR="63500" marT="63500" marB="63500"/>
                </a:tc>
                <a:tc>
                  <a:txBody>
                    <a:bodyPr/>
                    <a:lstStyle/>
                    <a:p>
                      <a:pPr marL="635" marR="7620" indent="-635" algn="ctr">
                        <a:lnSpc>
                          <a:spcPct val="149000"/>
                        </a:lnSpc>
                        <a:spcAft>
                          <a:spcPts val="25"/>
                        </a:spcAft>
                      </a:pPr>
                      <a:r>
                        <a:rPr lang="en-US" sz="900" kern="0">
                          <a:effectLst/>
                        </a:rPr>
                        <a:t>0.88</a:t>
                      </a:r>
                      <a:endParaRPr lang="en-IN" sz="1200" kern="100">
                        <a:solidFill>
                          <a:srgbClr val="000000"/>
                        </a:solidFill>
                        <a:effectLst/>
                        <a:latin typeface="Calibri" panose="020F0502020204030204" pitchFamily="34" charset="0"/>
                        <a:ea typeface="Calibri" panose="020F0502020204030204" pitchFamily="34" charset="0"/>
                      </a:endParaRPr>
                    </a:p>
                  </a:txBody>
                  <a:tcPr marL="73025" marR="73025" marT="0" marB="0"/>
                </a:tc>
                <a:tc>
                  <a:txBody>
                    <a:bodyPr/>
                    <a:lstStyle/>
                    <a:p>
                      <a:pPr marL="635" marR="7620" indent="-635" algn="ctr">
                        <a:lnSpc>
                          <a:spcPct val="149000"/>
                        </a:lnSpc>
                        <a:spcAft>
                          <a:spcPts val="25"/>
                        </a:spcAft>
                      </a:pPr>
                      <a:r>
                        <a:rPr lang="en-US" sz="900" kern="0">
                          <a:effectLst/>
                        </a:rPr>
                        <a:t>0.87</a:t>
                      </a:r>
                      <a:endParaRPr lang="en-IN" sz="1200" kern="100">
                        <a:solidFill>
                          <a:srgbClr val="000000"/>
                        </a:solidFill>
                        <a:effectLst/>
                        <a:latin typeface="Calibri" panose="020F0502020204030204" pitchFamily="34" charset="0"/>
                        <a:ea typeface="Calibri" panose="020F0502020204030204" pitchFamily="34" charset="0"/>
                      </a:endParaRPr>
                    </a:p>
                  </a:txBody>
                  <a:tcPr marL="63500" marR="63500" marT="63500" marB="63500"/>
                </a:tc>
                <a:tc>
                  <a:txBody>
                    <a:bodyPr/>
                    <a:lstStyle/>
                    <a:p>
                      <a:pPr marL="635" marR="7620" indent="-635" algn="ctr">
                        <a:lnSpc>
                          <a:spcPct val="149000"/>
                        </a:lnSpc>
                        <a:spcAft>
                          <a:spcPts val="25"/>
                        </a:spcAft>
                      </a:pPr>
                      <a:r>
                        <a:rPr lang="en-US" sz="900" kern="0">
                          <a:effectLst/>
                        </a:rPr>
                        <a:t>0.90</a:t>
                      </a:r>
                      <a:endParaRPr lang="en-IN" sz="1200" kern="100">
                        <a:solidFill>
                          <a:srgbClr val="000000"/>
                        </a:solidFill>
                        <a:effectLst/>
                        <a:latin typeface="Calibri" panose="020F0502020204030204" pitchFamily="34" charset="0"/>
                        <a:ea typeface="Calibri" panose="020F0502020204030204" pitchFamily="34" charset="0"/>
                      </a:endParaRPr>
                    </a:p>
                  </a:txBody>
                  <a:tcPr marL="63500" marR="63500" marT="63500" marB="63500"/>
                </a:tc>
                <a:tc>
                  <a:txBody>
                    <a:bodyPr/>
                    <a:lstStyle/>
                    <a:p>
                      <a:pPr marL="635" marR="7620" indent="-635" algn="ctr">
                        <a:lnSpc>
                          <a:spcPct val="149000"/>
                        </a:lnSpc>
                        <a:spcAft>
                          <a:spcPts val="25"/>
                        </a:spcAft>
                      </a:pPr>
                      <a:r>
                        <a:rPr lang="en-US" sz="900" kern="0">
                          <a:effectLst/>
                        </a:rPr>
                        <a:t>0.90</a:t>
                      </a:r>
                      <a:endParaRPr lang="en-IN" sz="1200" kern="100">
                        <a:solidFill>
                          <a:srgbClr val="000000"/>
                        </a:solidFill>
                        <a:effectLst/>
                        <a:latin typeface="Calibri" panose="020F0502020204030204" pitchFamily="34" charset="0"/>
                        <a:ea typeface="Calibri" panose="020F0502020204030204" pitchFamily="34" charset="0"/>
                      </a:endParaRPr>
                    </a:p>
                  </a:txBody>
                  <a:tcPr marL="73025" marR="73025" marT="0" marB="0"/>
                </a:tc>
                <a:tc>
                  <a:txBody>
                    <a:bodyPr/>
                    <a:lstStyle/>
                    <a:p>
                      <a:pPr marL="635" marR="7620" indent="-635" algn="ctr">
                        <a:lnSpc>
                          <a:spcPct val="149000"/>
                        </a:lnSpc>
                        <a:spcAft>
                          <a:spcPts val="25"/>
                        </a:spcAft>
                      </a:pPr>
                      <a:r>
                        <a:rPr lang="en-US" sz="900" kern="0" dirty="0">
                          <a:effectLst/>
                        </a:rPr>
                        <a:t>0.90</a:t>
                      </a:r>
                      <a:endParaRPr lang="en-IN" sz="1200" kern="100" dirty="0">
                        <a:solidFill>
                          <a:srgbClr val="000000"/>
                        </a:solidFill>
                        <a:effectLst/>
                        <a:latin typeface="Calibri" panose="020F0502020204030204" pitchFamily="34" charset="0"/>
                        <a:ea typeface="Calibri" panose="020F0502020204030204" pitchFamily="34" charset="0"/>
                      </a:endParaRPr>
                    </a:p>
                  </a:txBody>
                  <a:tcPr marL="63500" marR="63500" marT="63500" marB="63500"/>
                </a:tc>
                <a:extLst>
                  <a:ext uri="{0D108BD9-81ED-4DB2-BD59-A6C34878D82A}">
                    <a16:rowId xmlns:a16="http://schemas.microsoft.com/office/drawing/2014/main" val="15180580"/>
                  </a:ext>
                </a:extLst>
              </a:tr>
            </a:tbl>
          </a:graphicData>
        </a:graphic>
      </p:graphicFrame>
      <p:sp>
        <p:nvSpPr>
          <p:cNvPr id="5" name="TextBox 4">
            <a:extLst>
              <a:ext uri="{FF2B5EF4-FFF2-40B4-BE49-F238E27FC236}">
                <a16:creationId xmlns:a16="http://schemas.microsoft.com/office/drawing/2014/main" id="{50FF5CC7-52CF-8DC8-58ED-8D52783A8E00}"/>
              </a:ext>
            </a:extLst>
          </p:cNvPr>
          <p:cNvSpPr txBox="1"/>
          <p:nvPr/>
        </p:nvSpPr>
        <p:spPr>
          <a:xfrm>
            <a:off x="6545581" y="5064824"/>
            <a:ext cx="5080000" cy="701474"/>
          </a:xfrm>
          <a:prstGeom prst="rect">
            <a:avLst/>
          </a:prstGeom>
          <a:noFill/>
        </p:spPr>
        <p:txBody>
          <a:bodyPr wrap="square">
            <a:spAutoFit/>
          </a:bodyPr>
          <a:lstStyle/>
          <a:p>
            <a:pPr marL="635" marR="7620" indent="-635" algn="ctr">
              <a:lnSpc>
                <a:spcPct val="149000"/>
              </a:lnSpc>
              <a:spcAft>
                <a:spcPts val="25"/>
              </a:spcAft>
            </a:pPr>
            <a:r>
              <a:rPr lang="en-IN" sz="1400" kern="100" dirty="0">
                <a:solidFill>
                  <a:srgbClr val="000000"/>
                </a:solidFill>
                <a:effectLst/>
                <a:latin typeface="Calibri" panose="020F0502020204030204" pitchFamily="34" charset="0"/>
                <a:ea typeface="Calibri" panose="020F0502020204030204" pitchFamily="34" charset="0"/>
              </a:rPr>
              <a:t>Table 3. Compares the performance of five ML models </a:t>
            </a:r>
          </a:p>
          <a:p>
            <a:pPr marL="635" marR="7620" indent="-635" algn="ctr">
              <a:lnSpc>
                <a:spcPct val="149000"/>
              </a:lnSpc>
              <a:spcAft>
                <a:spcPts val="25"/>
              </a:spcAft>
            </a:pPr>
            <a:r>
              <a:rPr lang="en-IN" sz="1400" kern="100" dirty="0">
                <a:solidFill>
                  <a:srgbClr val="000000"/>
                </a:solidFill>
                <a:effectLst/>
                <a:latin typeface="Calibri" panose="020F0502020204030204" pitchFamily="34" charset="0"/>
                <a:ea typeface="Calibri" panose="020F0502020204030204" pitchFamily="34" charset="0"/>
              </a:rPr>
              <a:t>classifying legitimate and phishing URLs</a:t>
            </a:r>
          </a:p>
        </p:txBody>
      </p:sp>
    </p:spTree>
    <p:extLst>
      <p:ext uri="{BB962C8B-B14F-4D97-AF65-F5344CB8AC3E}">
        <p14:creationId xmlns:p14="http://schemas.microsoft.com/office/powerpoint/2010/main" val="13353215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DA33C44D-A3AD-AC6A-AB40-BD54F699D8C4}"/>
              </a:ext>
            </a:extLst>
          </p:cNvPr>
          <p:cNvSpPr>
            <a:spLocks noChangeArrowheads="1"/>
          </p:cNvSpPr>
          <p:nvPr/>
        </p:nvSpPr>
        <p:spPr bwMode="auto">
          <a:xfrm>
            <a:off x="4244975" y="339725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Arial" panose="020B0604020202020204" pitchFamily="34" charset="0"/>
                <a:ea typeface="Calibri" panose="020F0502020204030204" pitchFamily="34" charset="0"/>
              </a:rPr>
              <a:t>  </a:t>
            </a:r>
            <a:endParaRPr kumimoji="0" lang="en-US" altLang="en-US" sz="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6" name="Diagram 5">
            <a:extLst>
              <a:ext uri="{FF2B5EF4-FFF2-40B4-BE49-F238E27FC236}">
                <a16:creationId xmlns:a16="http://schemas.microsoft.com/office/drawing/2014/main" id="{24B80B76-7FB8-B5CF-65DA-0A1098F2D323}"/>
              </a:ext>
            </a:extLst>
          </p:cNvPr>
          <p:cNvGraphicFramePr/>
          <p:nvPr>
            <p:extLst>
              <p:ext uri="{D42A27DB-BD31-4B8C-83A1-F6EECF244321}">
                <p14:modId xmlns:p14="http://schemas.microsoft.com/office/powerpoint/2010/main" val="1479897767"/>
              </p:ext>
            </p:extLst>
          </p:nvPr>
        </p:nvGraphicFramePr>
        <p:xfrm>
          <a:off x="1032510" y="479503"/>
          <a:ext cx="2716530" cy="46339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TextBox 7">
            <a:extLst>
              <a:ext uri="{FF2B5EF4-FFF2-40B4-BE49-F238E27FC236}">
                <a16:creationId xmlns:a16="http://schemas.microsoft.com/office/drawing/2014/main" id="{78CDAC4E-3FDD-8EBF-75FD-BE4EA507D864}"/>
              </a:ext>
            </a:extLst>
          </p:cNvPr>
          <p:cNvSpPr txBox="1"/>
          <p:nvPr/>
        </p:nvSpPr>
        <p:spPr>
          <a:xfrm>
            <a:off x="266066" y="1150906"/>
            <a:ext cx="6363334" cy="6239721"/>
          </a:xfrm>
          <a:prstGeom prst="rect">
            <a:avLst/>
          </a:prstGeom>
          <a:noFill/>
        </p:spPr>
        <p:txBody>
          <a:bodyPr wrap="square">
            <a:spAutoFit/>
          </a:bodyPr>
          <a:lstStyle/>
          <a:p>
            <a:pPr marL="285750" marR="7620" indent="-285750" algn="just">
              <a:lnSpc>
                <a:spcPct val="149000"/>
              </a:lnSpc>
              <a:spcAft>
                <a:spcPts val="25"/>
              </a:spcAft>
              <a:buFont typeface="Arial" panose="020B0604020202020204" pitchFamily="34" charset="0"/>
              <a:buChar char="•"/>
            </a:pPr>
            <a:r>
              <a:rPr lang="en-IN" sz="1800" kern="100" dirty="0">
                <a:solidFill>
                  <a:srgbClr val="000000"/>
                </a:solidFill>
                <a:effectLst/>
                <a:latin typeface="Times New Roman" panose="02020603050405020304" pitchFamily="18" charset="0"/>
                <a:ea typeface="Calibri" panose="020F0502020204030204" pitchFamily="34" charset="0"/>
              </a:rPr>
              <a:t>For phishing URLs, the LOR model has the highest F1 Score (0.94) followed by Precision (0.93), and Recall (0.95). The MNB model has the second-highest F1 Score (0.90), while the PCA model has the second-highest Precision (0.90) and Recall (0.90). The ISF and GMM models again perform poorly in classifying phishing URLs, with F1 Scores close to 0.</a:t>
            </a:r>
            <a:endParaRPr lang="en-IN" sz="1800" kern="100" dirty="0">
              <a:solidFill>
                <a:srgbClr val="000000"/>
              </a:solidFill>
              <a:effectLst/>
              <a:latin typeface="Calibri" panose="020F0502020204030204" pitchFamily="34" charset="0"/>
              <a:ea typeface="Calibri" panose="020F0502020204030204" pitchFamily="34" charset="0"/>
            </a:endParaRPr>
          </a:p>
          <a:p>
            <a:pPr marL="285750" marR="7620" indent="-285750" algn="just">
              <a:lnSpc>
                <a:spcPct val="149000"/>
              </a:lnSpc>
              <a:spcAft>
                <a:spcPts val="25"/>
              </a:spcAft>
              <a:buFont typeface="Arial" panose="020B0604020202020204" pitchFamily="34" charset="0"/>
              <a:buChar char="•"/>
            </a:pPr>
            <a:r>
              <a:rPr lang="en-IN" sz="1800" kern="100" dirty="0">
                <a:solidFill>
                  <a:srgbClr val="000000"/>
                </a:solidFill>
                <a:effectLst/>
                <a:latin typeface="Times New Roman" panose="02020603050405020304" pitchFamily="18" charset="0"/>
                <a:ea typeface="Calibri" panose="020F0502020204030204" pitchFamily="34" charset="0"/>
              </a:rPr>
              <a:t>In summary, the LOR model is the most accurate and does a good job of both legitimate and phishing URLs. The PCA model works well in identifying phishing URLs and has the second-highest accuracy. The MNB model functions with a modest level of accuracy an d performs well in identifying both legitimate and phishing URLs. The ISF and GMM models perform poorly in classifying both legitimate and phishing URLs.</a:t>
            </a:r>
            <a:endParaRPr lang="en-IN" sz="1800" kern="100" dirty="0">
              <a:solidFill>
                <a:srgbClr val="000000"/>
              </a:solidFill>
              <a:effectLst/>
              <a:latin typeface="Calibri" panose="020F0502020204030204" pitchFamily="34" charset="0"/>
              <a:ea typeface="Calibri" panose="020F0502020204030204" pitchFamily="34" charset="0"/>
            </a:endParaRPr>
          </a:p>
          <a:p>
            <a:pPr marL="635" marR="7620" indent="-635" algn="just">
              <a:lnSpc>
                <a:spcPct val="149000"/>
              </a:lnSpc>
              <a:spcAft>
                <a:spcPts val="25"/>
              </a:spcAft>
            </a:pPr>
            <a:r>
              <a:rPr lang="en-IN" sz="1800" kern="100" dirty="0">
                <a:solidFill>
                  <a:srgbClr val="000000"/>
                </a:solidFill>
                <a:effectLst/>
                <a:latin typeface="Times New Roman" panose="02020603050405020304" pitchFamily="18" charset="0"/>
                <a:ea typeface="Calibri" panose="020F0502020204030204" pitchFamily="34" charset="0"/>
              </a:rPr>
              <a:t> </a:t>
            </a:r>
            <a:endParaRPr lang="en-IN" sz="1800" kern="100" dirty="0">
              <a:solidFill>
                <a:srgbClr val="000000"/>
              </a:solidFill>
              <a:effectLst/>
              <a:latin typeface="Calibri" panose="020F0502020204030204" pitchFamily="34" charset="0"/>
              <a:ea typeface="Calibri" panose="020F0502020204030204" pitchFamily="34" charset="0"/>
            </a:endParaRPr>
          </a:p>
        </p:txBody>
      </p:sp>
      <p:graphicFrame>
        <p:nvGraphicFramePr>
          <p:cNvPr id="4" name="Table 3">
            <a:extLst>
              <a:ext uri="{FF2B5EF4-FFF2-40B4-BE49-F238E27FC236}">
                <a16:creationId xmlns:a16="http://schemas.microsoft.com/office/drawing/2014/main" id="{9323A33B-5FAB-AFE7-8067-479DDDD8A682}"/>
              </a:ext>
            </a:extLst>
          </p:cNvPr>
          <p:cNvGraphicFramePr>
            <a:graphicFrameLocks noGrp="1"/>
          </p:cNvGraphicFramePr>
          <p:nvPr>
            <p:extLst>
              <p:ext uri="{D42A27DB-BD31-4B8C-83A1-F6EECF244321}">
                <p14:modId xmlns:p14="http://schemas.microsoft.com/office/powerpoint/2010/main" val="1359674573"/>
              </p:ext>
            </p:extLst>
          </p:nvPr>
        </p:nvGraphicFramePr>
        <p:xfrm>
          <a:off x="6758941" y="1939258"/>
          <a:ext cx="4678678" cy="2915984"/>
        </p:xfrm>
        <a:graphic>
          <a:graphicData uri="http://schemas.openxmlformats.org/drawingml/2006/table">
            <a:tbl>
              <a:tblPr bandRow="1">
                <a:tableStyleId>{5C22544A-7EE6-4342-B048-85BDC9FD1C3A}</a:tableStyleId>
              </a:tblPr>
              <a:tblGrid>
                <a:gridCol w="619300">
                  <a:extLst>
                    <a:ext uri="{9D8B030D-6E8A-4147-A177-3AD203B41FA5}">
                      <a16:colId xmlns:a16="http://schemas.microsoft.com/office/drawing/2014/main" val="2288411892"/>
                    </a:ext>
                  </a:extLst>
                </a:gridCol>
                <a:gridCol w="619300">
                  <a:extLst>
                    <a:ext uri="{9D8B030D-6E8A-4147-A177-3AD203B41FA5}">
                      <a16:colId xmlns:a16="http://schemas.microsoft.com/office/drawing/2014/main" val="262913851"/>
                    </a:ext>
                  </a:extLst>
                </a:gridCol>
                <a:gridCol w="619300">
                  <a:extLst>
                    <a:ext uri="{9D8B030D-6E8A-4147-A177-3AD203B41FA5}">
                      <a16:colId xmlns:a16="http://schemas.microsoft.com/office/drawing/2014/main" val="1906201008"/>
                    </a:ext>
                  </a:extLst>
                </a:gridCol>
                <a:gridCol w="619300">
                  <a:extLst>
                    <a:ext uri="{9D8B030D-6E8A-4147-A177-3AD203B41FA5}">
                      <a16:colId xmlns:a16="http://schemas.microsoft.com/office/drawing/2014/main" val="4238117485"/>
                    </a:ext>
                  </a:extLst>
                </a:gridCol>
                <a:gridCol w="550489">
                  <a:extLst>
                    <a:ext uri="{9D8B030D-6E8A-4147-A177-3AD203B41FA5}">
                      <a16:colId xmlns:a16="http://schemas.microsoft.com/office/drawing/2014/main" val="3357168949"/>
                    </a:ext>
                  </a:extLst>
                </a:gridCol>
                <a:gridCol w="619300">
                  <a:extLst>
                    <a:ext uri="{9D8B030D-6E8A-4147-A177-3AD203B41FA5}">
                      <a16:colId xmlns:a16="http://schemas.microsoft.com/office/drawing/2014/main" val="4211222021"/>
                    </a:ext>
                  </a:extLst>
                </a:gridCol>
                <a:gridCol w="619300">
                  <a:extLst>
                    <a:ext uri="{9D8B030D-6E8A-4147-A177-3AD203B41FA5}">
                      <a16:colId xmlns:a16="http://schemas.microsoft.com/office/drawing/2014/main" val="1406350914"/>
                    </a:ext>
                  </a:extLst>
                </a:gridCol>
                <a:gridCol w="412389">
                  <a:extLst>
                    <a:ext uri="{9D8B030D-6E8A-4147-A177-3AD203B41FA5}">
                      <a16:colId xmlns:a16="http://schemas.microsoft.com/office/drawing/2014/main" val="3107749000"/>
                    </a:ext>
                  </a:extLst>
                </a:gridCol>
              </a:tblGrid>
              <a:tr h="518033">
                <a:tc rowSpan="2">
                  <a:txBody>
                    <a:bodyPr/>
                    <a:lstStyle/>
                    <a:p>
                      <a:pPr marL="635" marR="7620" indent="-635" algn="ctr">
                        <a:lnSpc>
                          <a:spcPct val="149000"/>
                        </a:lnSpc>
                        <a:spcAft>
                          <a:spcPts val="25"/>
                        </a:spcAft>
                      </a:pPr>
                      <a:r>
                        <a:rPr lang="en-US" sz="1200" kern="0">
                          <a:effectLst/>
                        </a:rPr>
                        <a:t>Model</a:t>
                      </a:r>
                      <a:endParaRPr lang="en-IN" sz="1200" kern="100">
                        <a:solidFill>
                          <a:srgbClr val="000000"/>
                        </a:solidFill>
                        <a:effectLst/>
                        <a:latin typeface="Calibri" panose="020F0502020204030204" pitchFamily="34" charset="0"/>
                        <a:ea typeface="Calibri" panose="020F0502020204030204" pitchFamily="34" charset="0"/>
                      </a:endParaRPr>
                    </a:p>
                  </a:txBody>
                  <a:tcPr marL="63500" marR="63500" marT="63500" marB="63500"/>
                </a:tc>
                <a:tc gridSpan="4">
                  <a:txBody>
                    <a:bodyPr/>
                    <a:lstStyle/>
                    <a:p>
                      <a:pPr marL="635" marR="7620" indent="-635" algn="l">
                        <a:lnSpc>
                          <a:spcPct val="107000"/>
                        </a:lnSpc>
                        <a:spcAft>
                          <a:spcPts val="800"/>
                        </a:spcAft>
                      </a:pPr>
                      <a:r>
                        <a:rPr lang="en-US" sz="1400" kern="0" dirty="0">
                          <a:effectLst/>
                        </a:rPr>
                        <a:t>                                    -1</a:t>
                      </a:r>
                      <a:endParaRPr lang="en-IN" sz="1200" kern="100" dirty="0">
                        <a:solidFill>
                          <a:srgbClr val="000000"/>
                        </a:solidFill>
                        <a:effectLst/>
                        <a:latin typeface="Calibri" panose="020F0502020204030204" pitchFamily="34" charset="0"/>
                        <a:ea typeface="Calibri" panose="020F0502020204030204" pitchFamily="34" charset="0"/>
                      </a:endParaRPr>
                    </a:p>
                  </a:txBody>
                  <a:tcPr marL="73025" marR="73025" marT="0" marB="0"/>
                </a:tc>
                <a:tc hMerge="1">
                  <a:txBody>
                    <a:bodyPr/>
                    <a:lstStyle/>
                    <a:p>
                      <a:endParaRPr lang="en-IN"/>
                    </a:p>
                  </a:txBody>
                  <a:tcPr/>
                </a:tc>
                <a:tc hMerge="1">
                  <a:txBody>
                    <a:bodyPr/>
                    <a:lstStyle/>
                    <a:p>
                      <a:endParaRPr lang="en-IN"/>
                    </a:p>
                  </a:txBody>
                  <a:tcPr/>
                </a:tc>
                <a:tc hMerge="1">
                  <a:txBody>
                    <a:bodyPr/>
                    <a:lstStyle/>
                    <a:p>
                      <a:endParaRPr lang="en-IN"/>
                    </a:p>
                  </a:txBody>
                  <a:tcPr/>
                </a:tc>
                <a:tc gridSpan="3">
                  <a:txBody>
                    <a:bodyPr/>
                    <a:lstStyle/>
                    <a:p>
                      <a:pPr marL="635" marR="7620" indent="-635" algn="l">
                        <a:lnSpc>
                          <a:spcPct val="107000"/>
                        </a:lnSpc>
                        <a:spcAft>
                          <a:spcPts val="800"/>
                        </a:spcAft>
                      </a:pPr>
                      <a:r>
                        <a:rPr lang="en-US" sz="1400" kern="0">
                          <a:effectLst/>
                        </a:rPr>
                        <a:t>            1 </a:t>
                      </a:r>
                      <a:endParaRPr lang="en-IN" sz="1200" kern="100">
                        <a:solidFill>
                          <a:srgbClr val="000000"/>
                        </a:solidFill>
                        <a:effectLst/>
                        <a:latin typeface="Calibri" panose="020F0502020204030204" pitchFamily="34" charset="0"/>
                        <a:ea typeface="Calibri" panose="020F0502020204030204" pitchFamily="34" charset="0"/>
                      </a:endParaRPr>
                    </a:p>
                  </a:txBody>
                  <a:tcPr marL="73025" marR="73025" marT="0" marB="0"/>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4185272297"/>
                  </a:ext>
                </a:extLst>
              </a:tr>
              <a:tr h="297180">
                <a:tc vMerge="1">
                  <a:txBody>
                    <a:bodyPr/>
                    <a:lstStyle/>
                    <a:p>
                      <a:endParaRPr lang="en-IN"/>
                    </a:p>
                  </a:txBody>
                  <a:tcPr/>
                </a:tc>
                <a:tc>
                  <a:txBody>
                    <a:bodyPr/>
                    <a:lstStyle/>
                    <a:p>
                      <a:pPr marL="635" marR="7620" indent="-635" algn="ctr">
                        <a:lnSpc>
                          <a:spcPct val="149000"/>
                        </a:lnSpc>
                        <a:spcAft>
                          <a:spcPts val="25"/>
                        </a:spcAft>
                      </a:pPr>
                      <a:r>
                        <a:rPr lang="en-US" sz="1200" kern="0">
                          <a:effectLst/>
                        </a:rPr>
                        <a:t>Accuracy</a:t>
                      </a:r>
                      <a:endParaRPr lang="en-IN" sz="1200" kern="100">
                        <a:solidFill>
                          <a:srgbClr val="000000"/>
                        </a:solidFill>
                        <a:effectLst/>
                        <a:latin typeface="Calibri" panose="020F0502020204030204" pitchFamily="34" charset="0"/>
                        <a:ea typeface="Calibri" panose="020F0502020204030204" pitchFamily="34" charset="0"/>
                      </a:endParaRPr>
                    </a:p>
                  </a:txBody>
                  <a:tcPr marL="63500" marR="63500" marT="63500" marB="63500"/>
                </a:tc>
                <a:tc>
                  <a:txBody>
                    <a:bodyPr/>
                    <a:lstStyle/>
                    <a:p>
                      <a:pPr marL="635" marR="7620" indent="-635" algn="ctr">
                        <a:lnSpc>
                          <a:spcPct val="149000"/>
                        </a:lnSpc>
                        <a:spcAft>
                          <a:spcPts val="25"/>
                        </a:spcAft>
                      </a:pPr>
                      <a:r>
                        <a:rPr lang="en-US" sz="1200" kern="0">
                          <a:effectLst/>
                        </a:rPr>
                        <a:t>F1 score</a:t>
                      </a:r>
                      <a:endParaRPr lang="en-IN" sz="1200" kern="100">
                        <a:solidFill>
                          <a:srgbClr val="000000"/>
                        </a:solidFill>
                        <a:effectLst/>
                        <a:latin typeface="Calibri" panose="020F0502020204030204" pitchFamily="34" charset="0"/>
                        <a:ea typeface="Calibri" panose="020F0502020204030204" pitchFamily="34" charset="0"/>
                      </a:endParaRPr>
                    </a:p>
                  </a:txBody>
                  <a:tcPr marL="63500" marR="63500" marT="63500" marB="63500"/>
                </a:tc>
                <a:tc>
                  <a:txBody>
                    <a:bodyPr/>
                    <a:lstStyle/>
                    <a:p>
                      <a:pPr marL="635" marR="7620" indent="-635" algn="just">
                        <a:lnSpc>
                          <a:spcPct val="149000"/>
                        </a:lnSpc>
                        <a:spcAft>
                          <a:spcPts val="25"/>
                        </a:spcAft>
                      </a:pPr>
                      <a:r>
                        <a:rPr lang="en-US" sz="1200" kern="0">
                          <a:effectLst/>
                        </a:rPr>
                        <a:t>Precision</a:t>
                      </a:r>
                      <a:endParaRPr lang="en-IN" sz="1200" kern="100">
                        <a:solidFill>
                          <a:srgbClr val="000000"/>
                        </a:solidFill>
                        <a:effectLst/>
                        <a:latin typeface="Calibri" panose="020F0502020204030204" pitchFamily="34" charset="0"/>
                        <a:ea typeface="Calibri" panose="020F0502020204030204" pitchFamily="34" charset="0"/>
                      </a:endParaRPr>
                    </a:p>
                  </a:txBody>
                  <a:tcPr marL="73025" marR="73025" marT="0" marB="0"/>
                </a:tc>
                <a:tc>
                  <a:txBody>
                    <a:bodyPr/>
                    <a:lstStyle/>
                    <a:p>
                      <a:pPr marL="635" marR="7620" indent="-635" algn="ctr">
                        <a:lnSpc>
                          <a:spcPct val="149000"/>
                        </a:lnSpc>
                        <a:spcAft>
                          <a:spcPts val="25"/>
                        </a:spcAft>
                      </a:pPr>
                      <a:r>
                        <a:rPr lang="en-US" sz="1200" kern="0">
                          <a:effectLst/>
                        </a:rPr>
                        <a:t>Recall</a:t>
                      </a:r>
                      <a:endParaRPr lang="en-IN" sz="1200" kern="100">
                        <a:solidFill>
                          <a:srgbClr val="000000"/>
                        </a:solidFill>
                        <a:effectLst/>
                        <a:latin typeface="Calibri" panose="020F0502020204030204" pitchFamily="34" charset="0"/>
                        <a:ea typeface="Calibri" panose="020F0502020204030204" pitchFamily="34" charset="0"/>
                      </a:endParaRPr>
                    </a:p>
                  </a:txBody>
                  <a:tcPr marL="63500" marR="63500" marT="63500" marB="63500"/>
                </a:tc>
                <a:tc>
                  <a:txBody>
                    <a:bodyPr/>
                    <a:lstStyle/>
                    <a:p>
                      <a:pPr marL="635" marR="7620" indent="-635" algn="ctr">
                        <a:lnSpc>
                          <a:spcPct val="149000"/>
                        </a:lnSpc>
                        <a:spcAft>
                          <a:spcPts val="25"/>
                        </a:spcAft>
                      </a:pPr>
                      <a:r>
                        <a:rPr lang="en-US" sz="1200" kern="0">
                          <a:effectLst/>
                        </a:rPr>
                        <a:t>F1 score</a:t>
                      </a:r>
                      <a:endParaRPr lang="en-IN" sz="1200" kern="100">
                        <a:solidFill>
                          <a:srgbClr val="000000"/>
                        </a:solidFill>
                        <a:effectLst/>
                        <a:latin typeface="Calibri" panose="020F0502020204030204" pitchFamily="34" charset="0"/>
                        <a:ea typeface="Calibri" panose="020F0502020204030204" pitchFamily="34" charset="0"/>
                      </a:endParaRPr>
                    </a:p>
                  </a:txBody>
                  <a:tcPr marL="63500" marR="63500" marT="63500" marB="63500"/>
                </a:tc>
                <a:tc>
                  <a:txBody>
                    <a:bodyPr/>
                    <a:lstStyle/>
                    <a:p>
                      <a:pPr marL="635" marR="7620" indent="-635" algn="just">
                        <a:lnSpc>
                          <a:spcPct val="149000"/>
                        </a:lnSpc>
                        <a:spcAft>
                          <a:spcPts val="25"/>
                        </a:spcAft>
                      </a:pPr>
                      <a:r>
                        <a:rPr lang="en-US" sz="1200" kern="0">
                          <a:effectLst/>
                        </a:rPr>
                        <a:t>Precision</a:t>
                      </a:r>
                      <a:endParaRPr lang="en-IN" sz="1200" kern="100">
                        <a:solidFill>
                          <a:srgbClr val="000000"/>
                        </a:solidFill>
                        <a:effectLst/>
                        <a:latin typeface="Calibri" panose="020F0502020204030204" pitchFamily="34" charset="0"/>
                        <a:ea typeface="Calibri" panose="020F0502020204030204" pitchFamily="34" charset="0"/>
                      </a:endParaRPr>
                    </a:p>
                  </a:txBody>
                  <a:tcPr marL="73025" marR="73025" marT="0" marB="0"/>
                </a:tc>
                <a:tc>
                  <a:txBody>
                    <a:bodyPr/>
                    <a:lstStyle/>
                    <a:p>
                      <a:pPr marL="635" marR="7620" indent="-635" algn="ctr">
                        <a:lnSpc>
                          <a:spcPct val="149000"/>
                        </a:lnSpc>
                        <a:spcAft>
                          <a:spcPts val="25"/>
                        </a:spcAft>
                      </a:pPr>
                      <a:r>
                        <a:rPr lang="en-US" sz="1200" kern="0">
                          <a:effectLst/>
                        </a:rPr>
                        <a:t>Recall</a:t>
                      </a:r>
                      <a:endParaRPr lang="en-IN" sz="1200" kern="100">
                        <a:solidFill>
                          <a:srgbClr val="000000"/>
                        </a:solidFill>
                        <a:effectLst/>
                        <a:latin typeface="Calibri" panose="020F0502020204030204" pitchFamily="34" charset="0"/>
                        <a:ea typeface="Calibri" panose="020F0502020204030204" pitchFamily="34" charset="0"/>
                      </a:endParaRPr>
                    </a:p>
                  </a:txBody>
                  <a:tcPr marL="63500" marR="63500" marT="63500" marB="63500"/>
                </a:tc>
                <a:extLst>
                  <a:ext uri="{0D108BD9-81ED-4DB2-BD59-A6C34878D82A}">
                    <a16:rowId xmlns:a16="http://schemas.microsoft.com/office/drawing/2014/main" val="1750753297"/>
                  </a:ext>
                </a:extLst>
              </a:tr>
              <a:tr h="0">
                <a:tc>
                  <a:txBody>
                    <a:bodyPr/>
                    <a:lstStyle/>
                    <a:p>
                      <a:pPr marL="635" marR="7620" indent="-635" algn="ctr">
                        <a:lnSpc>
                          <a:spcPct val="149000"/>
                        </a:lnSpc>
                        <a:spcAft>
                          <a:spcPts val="25"/>
                        </a:spcAft>
                      </a:pPr>
                      <a:r>
                        <a:rPr lang="en-US" sz="900" kern="0">
                          <a:effectLst/>
                        </a:rPr>
                        <a:t>LOR</a:t>
                      </a:r>
                      <a:endParaRPr lang="en-IN" sz="1200" kern="100">
                        <a:solidFill>
                          <a:srgbClr val="000000"/>
                        </a:solidFill>
                        <a:effectLst/>
                        <a:latin typeface="Calibri" panose="020F0502020204030204" pitchFamily="34" charset="0"/>
                        <a:ea typeface="Calibri" panose="020F0502020204030204" pitchFamily="34" charset="0"/>
                      </a:endParaRPr>
                    </a:p>
                  </a:txBody>
                  <a:tcPr marL="63500" marR="63500" marT="63500" marB="63500"/>
                </a:tc>
                <a:tc>
                  <a:txBody>
                    <a:bodyPr/>
                    <a:lstStyle/>
                    <a:p>
                      <a:pPr marL="635" marR="7620" indent="-635" algn="ctr">
                        <a:lnSpc>
                          <a:spcPct val="149000"/>
                        </a:lnSpc>
                        <a:spcAft>
                          <a:spcPts val="25"/>
                        </a:spcAft>
                      </a:pPr>
                      <a:r>
                        <a:rPr lang="en-US" sz="900" kern="0">
                          <a:effectLst/>
                        </a:rPr>
                        <a:t>0.931705</a:t>
                      </a:r>
                      <a:endParaRPr lang="en-IN" sz="1200" kern="100">
                        <a:solidFill>
                          <a:srgbClr val="000000"/>
                        </a:solidFill>
                        <a:effectLst/>
                        <a:latin typeface="Calibri" panose="020F0502020204030204" pitchFamily="34" charset="0"/>
                        <a:ea typeface="Calibri" panose="020F0502020204030204" pitchFamily="34" charset="0"/>
                      </a:endParaRPr>
                    </a:p>
                  </a:txBody>
                  <a:tcPr marL="63500" marR="63500" marT="63500" marB="63500"/>
                </a:tc>
                <a:tc>
                  <a:txBody>
                    <a:bodyPr/>
                    <a:lstStyle/>
                    <a:p>
                      <a:pPr marL="635" marR="7620" indent="-635" algn="ctr">
                        <a:lnSpc>
                          <a:spcPct val="149000"/>
                        </a:lnSpc>
                        <a:spcAft>
                          <a:spcPts val="25"/>
                        </a:spcAft>
                      </a:pPr>
                      <a:r>
                        <a:rPr lang="en-US" sz="900" kern="0">
                          <a:effectLst/>
                        </a:rPr>
                        <a:t>0.92</a:t>
                      </a:r>
                      <a:endParaRPr lang="en-IN" sz="1200" kern="100">
                        <a:solidFill>
                          <a:srgbClr val="000000"/>
                        </a:solidFill>
                        <a:effectLst/>
                        <a:latin typeface="Calibri" panose="020F0502020204030204" pitchFamily="34" charset="0"/>
                        <a:ea typeface="Calibri" panose="020F0502020204030204" pitchFamily="34" charset="0"/>
                      </a:endParaRPr>
                    </a:p>
                  </a:txBody>
                  <a:tcPr marL="63500" marR="63500" marT="63500" marB="63500"/>
                </a:tc>
                <a:tc>
                  <a:txBody>
                    <a:bodyPr/>
                    <a:lstStyle/>
                    <a:p>
                      <a:pPr marL="635" marR="7620" indent="-635" algn="ctr">
                        <a:lnSpc>
                          <a:spcPct val="149000"/>
                        </a:lnSpc>
                        <a:spcAft>
                          <a:spcPts val="25"/>
                        </a:spcAft>
                      </a:pPr>
                      <a:r>
                        <a:rPr lang="en-US" sz="900" kern="0">
                          <a:effectLst/>
                        </a:rPr>
                        <a:t>0.94</a:t>
                      </a:r>
                      <a:endParaRPr lang="en-IN" sz="1200" kern="100">
                        <a:solidFill>
                          <a:srgbClr val="000000"/>
                        </a:solidFill>
                        <a:effectLst/>
                        <a:latin typeface="Calibri" panose="020F0502020204030204" pitchFamily="34" charset="0"/>
                        <a:ea typeface="Calibri" panose="020F0502020204030204" pitchFamily="34" charset="0"/>
                      </a:endParaRPr>
                    </a:p>
                  </a:txBody>
                  <a:tcPr marL="73025" marR="73025" marT="0" marB="0"/>
                </a:tc>
                <a:tc>
                  <a:txBody>
                    <a:bodyPr/>
                    <a:lstStyle/>
                    <a:p>
                      <a:pPr marL="635" marR="7620" indent="-635" algn="ctr">
                        <a:lnSpc>
                          <a:spcPct val="149000"/>
                        </a:lnSpc>
                        <a:spcAft>
                          <a:spcPts val="25"/>
                        </a:spcAft>
                      </a:pPr>
                      <a:r>
                        <a:rPr lang="en-US" sz="900" kern="0">
                          <a:effectLst/>
                        </a:rPr>
                        <a:t>0.91</a:t>
                      </a:r>
                      <a:endParaRPr lang="en-IN" sz="1200" kern="100">
                        <a:solidFill>
                          <a:srgbClr val="000000"/>
                        </a:solidFill>
                        <a:effectLst/>
                        <a:latin typeface="Calibri" panose="020F0502020204030204" pitchFamily="34" charset="0"/>
                        <a:ea typeface="Calibri" panose="020F0502020204030204" pitchFamily="34" charset="0"/>
                      </a:endParaRPr>
                    </a:p>
                  </a:txBody>
                  <a:tcPr marL="63500" marR="63500" marT="63500" marB="63500"/>
                </a:tc>
                <a:tc>
                  <a:txBody>
                    <a:bodyPr/>
                    <a:lstStyle/>
                    <a:p>
                      <a:pPr marL="635" marR="7620" indent="-635" algn="ctr">
                        <a:lnSpc>
                          <a:spcPct val="149000"/>
                        </a:lnSpc>
                        <a:spcAft>
                          <a:spcPts val="25"/>
                        </a:spcAft>
                      </a:pPr>
                      <a:r>
                        <a:rPr lang="en-US" sz="900" kern="0">
                          <a:effectLst/>
                        </a:rPr>
                        <a:t>0.94</a:t>
                      </a:r>
                      <a:endParaRPr lang="en-IN" sz="1200" kern="100">
                        <a:solidFill>
                          <a:srgbClr val="000000"/>
                        </a:solidFill>
                        <a:effectLst/>
                        <a:latin typeface="Calibri" panose="020F0502020204030204" pitchFamily="34" charset="0"/>
                        <a:ea typeface="Calibri" panose="020F0502020204030204" pitchFamily="34" charset="0"/>
                      </a:endParaRPr>
                    </a:p>
                  </a:txBody>
                  <a:tcPr marL="63500" marR="63500" marT="63500" marB="63500"/>
                </a:tc>
                <a:tc>
                  <a:txBody>
                    <a:bodyPr/>
                    <a:lstStyle/>
                    <a:p>
                      <a:pPr marL="635" marR="7620" indent="-635" algn="ctr">
                        <a:lnSpc>
                          <a:spcPct val="149000"/>
                        </a:lnSpc>
                        <a:spcAft>
                          <a:spcPts val="25"/>
                        </a:spcAft>
                      </a:pPr>
                      <a:r>
                        <a:rPr lang="en-US" sz="900" kern="0">
                          <a:effectLst/>
                        </a:rPr>
                        <a:t>0.93 </a:t>
                      </a:r>
                      <a:endParaRPr lang="en-IN" sz="1200" kern="100">
                        <a:solidFill>
                          <a:srgbClr val="000000"/>
                        </a:solidFill>
                        <a:effectLst/>
                        <a:latin typeface="Calibri" panose="020F0502020204030204" pitchFamily="34" charset="0"/>
                        <a:ea typeface="Calibri" panose="020F0502020204030204" pitchFamily="34" charset="0"/>
                      </a:endParaRPr>
                    </a:p>
                  </a:txBody>
                  <a:tcPr marL="73025" marR="73025" marT="0" marB="0"/>
                </a:tc>
                <a:tc>
                  <a:txBody>
                    <a:bodyPr/>
                    <a:lstStyle/>
                    <a:p>
                      <a:pPr marL="635" marR="7620" indent="-635" algn="ctr">
                        <a:lnSpc>
                          <a:spcPct val="149000"/>
                        </a:lnSpc>
                        <a:spcAft>
                          <a:spcPts val="25"/>
                        </a:spcAft>
                      </a:pPr>
                      <a:r>
                        <a:rPr lang="en-US" sz="900" kern="0">
                          <a:effectLst/>
                        </a:rPr>
                        <a:t>0.95</a:t>
                      </a:r>
                      <a:endParaRPr lang="en-IN" sz="1200" kern="100">
                        <a:solidFill>
                          <a:srgbClr val="000000"/>
                        </a:solidFill>
                        <a:effectLst/>
                        <a:latin typeface="Calibri" panose="020F0502020204030204" pitchFamily="34" charset="0"/>
                        <a:ea typeface="Calibri" panose="020F0502020204030204" pitchFamily="34" charset="0"/>
                      </a:endParaRPr>
                    </a:p>
                  </a:txBody>
                  <a:tcPr marL="63500" marR="63500" marT="63500" marB="63500"/>
                </a:tc>
                <a:extLst>
                  <a:ext uri="{0D108BD9-81ED-4DB2-BD59-A6C34878D82A}">
                    <a16:rowId xmlns:a16="http://schemas.microsoft.com/office/drawing/2014/main" val="111888443"/>
                  </a:ext>
                </a:extLst>
              </a:tr>
              <a:tr h="0">
                <a:tc>
                  <a:txBody>
                    <a:bodyPr/>
                    <a:lstStyle/>
                    <a:p>
                      <a:pPr marL="635" marR="7620" indent="-635" algn="ctr">
                        <a:lnSpc>
                          <a:spcPct val="149000"/>
                        </a:lnSpc>
                        <a:spcAft>
                          <a:spcPts val="25"/>
                        </a:spcAft>
                      </a:pPr>
                      <a:r>
                        <a:rPr lang="en-US" sz="900" kern="0">
                          <a:effectLst/>
                        </a:rPr>
                        <a:t>MNB</a:t>
                      </a:r>
                      <a:endParaRPr lang="en-IN" sz="1200" kern="100">
                        <a:solidFill>
                          <a:srgbClr val="000000"/>
                        </a:solidFill>
                        <a:effectLst/>
                        <a:latin typeface="Calibri" panose="020F0502020204030204" pitchFamily="34" charset="0"/>
                        <a:ea typeface="Calibri" panose="020F0502020204030204" pitchFamily="34" charset="0"/>
                      </a:endParaRPr>
                    </a:p>
                  </a:txBody>
                  <a:tcPr marL="63500" marR="63500" marT="63500" marB="63500"/>
                </a:tc>
                <a:tc>
                  <a:txBody>
                    <a:bodyPr/>
                    <a:lstStyle/>
                    <a:p>
                      <a:pPr marL="635" marR="7620" indent="-635" algn="ctr">
                        <a:lnSpc>
                          <a:spcPct val="149000"/>
                        </a:lnSpc>
                        <a:spcAft>
                          <a:spcPts val="25"/>
                        </a:spcAft>
                      </a:pPr>
                      <a:r>
                        <a:rPr lang="en-US" sz="900" kern="0">
                          <a:effectLst/>
                        </a:rPr>
                        <a:t>0.8476</a:t>
                      </a:r>
                      <a:endParaRPr lang="en-IN" sz="1200" kern="100">
                        <a:solidFill>
                          <a:srgbClr val="000000"/>
                        </a:solidFill>
                        <a:effectLst/>
                        <a:latin typeface="Calibri" panose="020F0502020204030204" pitchFamily="34" charset="0"/>
                        <a:ea typeface="Calibri" panose="020F0502020204030204" pitchFamily="34" charset="0"/>
                      </a:endParaRPr>
                    </a:p>
                  </a:txBody>
                  <a:tcPr marL="63500" marR="63500" marT="63500" marB="63500"/>
                </a:tc>
                <a:tc>
                  <a:txBody>
                    <a:bodyPr/>
                    <a:lstStyle/>
                    <a:p>
                      <a:pPr marL="635" marR="7620" indent="-635" algn="ctr">
                        <a:lnSpc>
                          <a:spcPct val="149000"/>
                        </a:lnSpc>
                        <a:spcAft>
                          <a:spcPts val="25"/>
                        </a:spcAft>
                      </a:pPr>
                      <a:r>
                        <a:rPr lang="en-US" sz="900" kern="0">
                          <a:effectLst/>
                        </a:rPr>
                        <a:t>0.82</a:t>
                      </a:r>
                      <a:endParaRPr lang="en-IN" sz="1200" kern="100">
                        <a:solidFill>
                          <a:srgbClr val="000000"/>
                        </a:solidFill>
                        <a:effectLst/>
                        <a:latin typeface="Calibri" panose="020F0502020204030204" pitchFamily="34" charset="0"/>
                        <a:ea typeface="Calibri" panose="020F0502020204030204" pitchFamily="34" charset="0"/>
                      </a:endParaRPr>
                    </a:p>
                  </a:txBody>
                  <a:tcPr marL="63500" marR="63500" marT="63500" marB="63500"/>
                </a:tc>
                <a:tc>
                  <a:txBody>
                    <a:bodyPr/>
                    <a:lstStyle/>
                    <a:p>
                      <a:pPr marL="635" marR="7620" indent="-635" algn="ctr">
                        <a:lnSpc>
                          <a:spcPct val="149000"/>
                        </a:lnSpc>
                        <a:spcAft>
                          <a:spcPts val="25"/>
                        </a:spcAft>
                      </a:pPr>
                      <a:r>
                        <a:rPr lang="en-US" sz="900" kern="0">
                          <a:effectLst/>
                        </a:rPr>
                        <a:t>0.85</a:t>
                      </a:r>
                      <a:endParaRPr lang="en-IN" sz="1200" kern="100">
                        <a:solidFill>
                          <a:srgbClr val="000000"/>
                        </a:solidFill>
                        <a:effectLst/>
                        <a:latin typeface="Calibri" panose="020F0502020204030204" pitchFamily="34" charset="0"/>
                        <a:ea typeface="Calibri" panose="020F0502020204030204" pitchFamily="34" charset="0"/>
                      </a:endParaRPr>
                    </a:p>
                  </a:txBody>
                  <a:tcPr marL="73025" marR="73025" marT="0" marB="0"/>
                </a:tc>
                <a:tc>
                  <a:txBody>
                    <a:bodyPr/>
                    <a:lstStyle/>
                    <a:p>
                      <a:pPr marL="635" marR="7620" indent="-635" algn="ctr">
                        <a:lnSpc>
                          <a:spcPct val="149000"/>
                        </a:lnSpc>
                        <a:spcAft>
                          <a:spcPts val="25"/>
                        </a:spcAft>
                      </a:pPr>
                      <a:r>
                        <a:rPr lang="en-US" sz="900" kern="0">
                          <a:effectLst/>
                        </a:rPr>
                        <a:t>0.79</a:t>
                      </a:r>
                      <a:endParaRPr lang="en-IN" sz="1200" kern="100">
                        <a:solidFill>
                          <a:srgbClr val="000000"/>
                        </a:solidFill>
                        <a:effectLst/>
                        <a:latin typeface="Calibri" panose="020F0502020204030204" pitchFamily="34" charset="0"/>
                        <a:ea typeface="Calibri" panose="020F0502020204030204" pitchFamily="34" charset="0"/>
                      </a:endParaRPr>
                    </a:p>
                  </a:txBody>
                  <a:tcPr marL="63500" marR="63500" marT="63500" marB="63500"/>
                </a:tc>
                <a:tc>
                  <a:txBody>
                    <a:bodyPr/>
                    <a:lstStyle/>
                    <a:p>
                      <a:pPr marL="635" marR="7620" indent="-635" algn="ctr">
                        <a:lnSpc>
                          <a:spcPct val="149000"/>
                        </a:lnSpc>
                        <a:spcAft>
                          <a:spcPts val="25"/>
                        </a:spcAft>
                      </a:pPr>
                      <a:r>
                        <a:rPr lang="en-US" sz="900" kern="0">
                          <a:effectLst/>
                        </a:rPr>
                        <a:t>0.87</a:t>
                      </a:r>
                      <a:endParaRPr lang="en-IN" sz="1200" kern="100">
                        <a:solidFill>
                          <a:srgbClr val="000000"/>
                        </a:solidFill>
                        <a:effectLst/>
                        <a:latin typeface="Calibri" panose="020F0502020204030204" pitchFamily="34" charset="0"/>
                        <a:ea typeface="Calibri" panose="020F0502020204030204" pitchFamily="34" charset="0"/>
                      </a:endParaRPr>
                    </a:p>
                  </a:txBody>
                  <a:tcPr marL="63500" marR="63500" marT="63500" marB="63500"/>
                </a:tc>
                <a:tc>
                  <a:txBody>
                    <a:bodyPr/>
                    <a:lstStyle/>
                    <a:p>
                      <a:pPr marL="635" marR="7620" indent="-635" algn="ctr">
                        <a:lnSpc>
                          <a:spcPct val="149000"/>
                        </a:lnSpc>
                        <a:spcAft>
                          <a:spcPts val="25"/>
                        </a:spcAft>
                      </a:pPr>
                      <a:r>
                        <a:rPr lang="en-US" sz="900" kern="0">
                          <a:effectLst/>
                        </a:rPr>
                        <a:t>0.84</a:t>
                      </a:r>
                      <a:endParaRPr lang="en-IN" sz="1200" kern="100">
                        <a:solidFill>
                          <a:srgbClr val="000000"/>
                        </a:solidFill>
                        <a:effectLst/>
                        <a:latin typeface="Calibri" panose="020F0502020204030204" pitchFamily="34" charset="0"/>
                        <a:ea typeface="Calibri" panose="020F0502020204030204" pitchFamily="34" charset="0"/>
                      </a:endParaRPr>
                    </a:p>
                  </a:txBody>
                  <a:tcPr marL="73025" marR="73025" marT="0" marB="0"/>
                </a:tc>
                <a:tc>
                  <a:txBody>
                    <a:bodyPr/>
                    <a:lstStyle/>
                    <a:p>
                      <a:pPr marL="635" marR="7620" indent="-635" algn="ctr">
                        <a:lnSpc>
                          <a:spcPct val="149000"/>
                        </a:lnSpc>
                        <a:spcAft>
                          <a:spcPts val="25"/>
                        </a:spcAft>
                      </a:pPr>
                      <a:r>
                        <a:rPr lang="en-US" sz="900" kern="0">
                          <a:effectLst/>
                        </a:rPr>
                        <a:t>0.90</a:t>
                      </a:r>
                      <a:endParaRPr lang="en-IN" sz="1200" kern="100">
                        <a:solidFill>
                          <a:srgbClr val="000000"/>
                        </a:solidFill>
                        <a:effectLst/>
                        <a:latin typeface="Calibri" panose="020F0502020204030204" pitchFamily="34" charset="0"/>
                        <a:ea typeface="Calibri" panose="020F0502020204030204" pitchFamily="34" charset="0"/>
                      </a:endParaRPr>
                    </a:p>
                  </a:txBody>
                  <a:tcPr marL="63500" marR="63500" marT="63500" marB="63500"/>
                </a:tc>
                <a:extLst>
                  <a:ext uri="{0D108BD9-81ED-4DB2-BD59-A6C34878D82A}">
                    <a16:rowId xmlns:a16="http://schemas.microsoft.com/office/drawing/2014/main" val="3840562272"/>
                  </a:ext>
                </a:extLst>
              </a:tr>
              <a:tr h="0">
                <a:tc>
                  <a:txBody>
                    <a:bodyPr/>
                    <a:lstStyle/>
                    <a:p>
                      <a:pPr marL="635" marR="7620" indent="-635" algn="ctr">
                        <a:lnSpc>
                          <a:spcPct val="149000"/>
                        </a:lnSpc>
                        <a:spcAft>
                          <a:spcPts val="25"/>
                        </a:spcAft>
                      </a:pPr>
                      <a:r>
                        <a:rPr lang="en-US" sz="900" kern="0">
                          <a:effectLst/>
                        </a:rPr>
                        <a:t>ISF</a:t>
                      </a:r>
                      <a:endParaRPr lang="en-IN" sz="1200" kern="100">
                        <a:solidFill>
                          <a:srgbClr val="000000"/>
                        </a:solidFill>
                        <a:effectLst/>
                        <a:latin typeface="Calibri" panose="020F0502020204030204" pitchFamily="34" charset="0"/>
                        <a:ea typeface="Calibri" panose="020F0502020204030204" pitchFamily="34" charset="0"/>
                      </a:endParaRPr>
                    </a:p>
                  </a:txBody>
                  <a:tcPr marL="63500" marR="63500" marT="63500" marB="63500"/>
                </a:tc>
                <a:tc>
                  <a:txBody>
                    <a:bodyPr/>
                    <a:lstStyle/>
                    <a:p>
                      <a:pPr marL="635" marR="7620" indent="-635" algn="ctr">
                        <a:lnSpc>
                          <a:spcPct val="149000"/>
                        </a:lnSpc>
                        <a:spcAft>
                          <a:spcPts val="25"/>
                        </a:spcAft>
                      </a:pPr>
                      <a:r>
                        <a:rPr lang="en-US" sz="900" kern="0">
                          <a:effectLst/>
                        </a:rPr>
                        <a:t>0.2365</a:t>
                      </a:r>
                      <a:endParaRPr lang="en-IN" sz="1200" kern="100">
                        <a:solidFill>
                          <a:srgbClr val="000000"/>
                        </a:solidFill>
                        <a:effectLst/>
                        <a:latin typeface="Calibri" panose="020F0502020204030204" pitchFamily="34" charset="0"/>
                        <a:ea typeface="Calibri" panose="020F0502020204030204" pitchFamily="34" charset="0"/>
                      </a:endParaRPr>
                    </a:p>
                  </a:txBody>
                  <a:tcPr marL="63500" marR="63500" marT="63500" marB="63500"/>
                </a:tc>
                <a:tc>
                  <a:txBody>
                    <a:bodyPr/>
                    <a:lstStyle/>
                    <a:p>
                      <a:pPr marL="635" marR="7620" indent="-635" algn="ctr">
                        <a:lnSpc>
                          <a:spcPct val="149000"/>
                        </a:lnSpc>
                        <a:spcAft>
                          <a:spcPts val="25"/>
                        </a:spcAft>
                      </a:pPr>
                      <a:r>
                        <a:rPr lang="en-US" sz="900" kern="0">
                          <a:effectLst/>
                        </a:rPr>
                        <a:t>0.00</a:t>
                      </a:r>
                      <a:endParaRPr lang="en-IN" sz="1200" kern="100">
                        <a:solidFill>
                          <a:srgbClr val="000000"/>
                        </a:solidFill>
                        <a:effectLst/>
                        <a:latin typeface="Calibri" panose="020F0502020204030204" pitchFamily="34" charset="0"/>
                        <a:ea typeface="Calibri" panose="020F0502020204030204" pitchFamily="34" charset="0"/>
                      </a:endParaRPr>
                    </a:p>
                  </a:txBody>
                  <a:tcPr marL="63500" marR="63500" marT="63500" marB="63500"/>
                </a:tc>
                <a:tc>
                  <a:txBody>
                    <a:bodyPr/>
                    <a:lstStyle/>
                    <a:p>
                      <a:pPr marL="635" marR="7620" indent="-635" algn="ctr">
                        <a:lnSpc>
                          <a:spcPct val="149000"/>
                        </a:lnSpc>
                        <a:spcAft>
                          <a:spcPts val="25"/>
                        </a:spcAft>
                      </a:pPr>
                      <a:r>
                        <a:rPr lang="en-US" sz="900" kern="0">
                          <a:effectLst/>
                        </a:rPr>
                        <a:t>0.00</a:t>
                      </a:r>
                      <a:endParaRPr lang="en-IN" sz="1200" kern="100">
                        <a:solidFill>
                          <a:srgbClr val="000000"/>
                        </a:solidFill>
                        <a:effectLst/>
                        <a:latin typeface="Calibri" panose="020F0502020204030204" pitchFamily="34" charset="0"/>
                        <a:ea typeface="Calibri" panose="020F0502020204030204" pitchFamily="34" charset="0"/>
                      </a:endParaRPr>
                    </a:p>
                  </a:txBody>
                  <a:tcPr marL="73025" marR="73025" marT="0" marB="0"/>
                </a:tc>
                <a:tc>
                  <a:txBody>
                    <a:bodyPr/>
                    <a:lstStyle/>
                    <a:p>
                      <a:pPr marL="635" marR="7620" indent="-635" algn="ctr">
                        <a:lnSpc>
                          <a:spcPct val="149000"/>
                        </a:lnSpc>
                        <a:spcAft>
                          <a:spcPts val="25"/>
                        </a:spcAft>
                      </a:pPr>
                      <a:r>
                        <a:rPr lang="en-US" sz="900" kern="0">
                          <a:effectLst/>
                        </a:rPr>
                        <a:t>0.00</a:t>
                      </a:r>
                      <a:endParaRPr lang="en-IN" sz="1200" kern="100">
                        <a:solidFill>
                          <a:srgbClr val="000000"/>
                        </a:solidFill>
                        <a:effectLst/>
                        <a:latin typeface="Calibri" panose="020F0502020204030204" pitchFamily="34" charset="0"/>
                        <a:ea typeface="Calibri" panose="020F0502020204030204" pitchFamily="34" charset="0"/>
                      </a:endParaRPr>
                    </a:p>
                  </a:txBody>
                  <a:tcPr marL="63500" marR="63500" marT="63500" marB="63500"/>
                </a:tc>
                <a:tc>
                  <a:txBody>
                    <a:bodyPr/>
                    <a:lstStyle/>
                    <a:p>
                      <a:pPr marL="635" marR="7620" indent="-635" algn="ctr">
                        <a:lnSpc>
                          <a:spcPct val="149000"/>
                        </a:lnSpc>
                        <a:spcAft>
                          <a:spcPts val="25"/>
                        </a:spcAft>
                      </a:pPr>
                      <a:r>
                        <a:rPr lang="en-US" sz="900" kern="0">
                          <a:effectLst/>
                        </a:rPr>
                        <a:t>0.49</a:t>
                      </a:r>
                      <a:endParaRPr lang="en-IN" sz="1200" kern="100">
                        <a:solidFill>
                          <a:srgbClr val="000000"/>
                        </a:solidFill>
                        <a:effectLst/>
                        <a:latin typeface="Calibri" panose="020F0502020204030204" pitchFamily="34" charset="0"/>
                        <a:ea typeface="Calibri" panose="020F0502020204030204" pitchFamily="34" charset="0"/>
                      </a:endParaRPr>
                    </a:p>
                  </a:txBody>
                  <a:tcPr marL="63500" marR="63500" marT="63500" marB="63500"/>
                </a:tc>
                <a:tc>
                  <a:txBody>
                    <a:bodyPr/>
                    <a:lstStyle/>
                    <a:p>
                      <a:pPr marL="635" marR="7620" indent="-635" algn="ctr">
                        <a:lnSpc>
                          <a:spcPct val="149000"/>
                        </a:lnSpc>
                        <a:spcAft>
                          <a:spcPts val="25"/>
                        </a:spcAft>
                      </a:pPr>
                      <a:r>
                        <a:rPr lang="en-US" sz="900" kern="0">
                          <a:effectLst/>
                        </a:rPr>
                        <a:t>0.60</a:t>
                      </a:r>
                      <a:endParaRPr lang="en-IN" sz="1200" kern="100">
                        <a:solidFill>
                          <a:srgbClr val="000000"/>
                        </a:solidFill>
                        <a:effectLst/>
                        <a:latin typeface="Calibri" panose="020F0502020204030204" pitchFamily="34" charset="0"/>
                        <a:ea typeface="Calibri" panose="020F0502020204030204" pitchFamily="34" charset="0"/>
                      </a:endParaRPr>
                    </a:p>
                  </a:txBody>
                  <a:tcPr marL="73025" marR="73025" marT="0" marB="0"/>
                </a:tc>
                <a:tc>
                  <a:txBody>
                    <a:bodyPr/>
                    <a:lstStyle/>
                    <a:p>
                      <a:pPr marL="635" marR="7620" indent="-635" algn="ctr">
                        <a:lnSpc>
                          <a:spcPct val="149000"/>
                        </a:lnSpc>
                        <a:spcAft>
                          <a:spcPts val="25"/>
                        </a:spcAft>
                      </a:pPr>
                      <a:r>
                        <a:rPr lang="en-US" sz="900" kern="0">
                          <a:effectLst/>
                        </a:rPr>
                        <a:t>0.42</a:t>
                      </a:r>
                      <a:endParaRPr lang="en-IN" sz="1200" kern="100">
                        <a:solidFill>
                          <a:srgbClr val="000000"/>
                        </a:solidFill>
                        <a:effectLst/>
                        <a:latin typeface="Calibri" panose="020F0502020204030204" pitchFamily="34" charset="0"/>
                        <a:ea typeface="Calibri" panose="020F0502020204030204" pitchFamily="34" charset="0"/>
                      </a:endParaRPr>
                    </a:p>
                  </a:txBody>
                  <a:tcPr marL="63500" marR="63500" marT="63500" marB="63500"/>
                </a:tc>
                <a:extLst>
                  <a:ext uri="{0D108BD9-81ED-4DB2-BD59-A6C34878D82A}">
                    <a16:rowId xmlns:a16="http://schemas.microsoft.com/office/drawing/2014/main" val="1674993042"/>
                  </a:ext>
                </a:extLst>
              </a:tr>
              <a:tr h="0">
                <a:tc>
                  <a:txBody>
                    <a:bodyPr/>
                    <a:lstStyle/>
                    <a:p>
                      <a:pPr marL="635" marR="7620" indent="-635" algn="ctr">
                        <a:lnSpc>
                          <a:spcPct val="149000"/>
                        </a:lnSpc>
                        <a:spcAft>
                          <a:spcPts val="25"/>
                        </a:spcAft>
                      </a:pPr>
                      <a:r>
                        <a:rPr lang="en-US" sz="900" kern="0">
                          <a:effectLst/>
                        </a:rPr>
                        <a:t>GMM</a:t>
                      </a:r>
                      <a:endParaRPr lang="en-IN" sz="1200" kern="100">
                        <a:solidFill>
                          <a:srgbClr val="000000"/>
                        </a:solidFill>
                        <a:effectLst/>
                        <a:latin typeface="Calibri" panose="020F0502020204030204" pitchFamily="34" charset="0"/>
                        <a:ea typeface="Calibri" panose="020F0502020204030204" pitchFamily="34" charset="0"/>
                      </a:endParaRPr>
                    </a:p>
                  </a:txBody>
                  <a:tcPr marL="63500" marR="63500" marT="63500" marB="63500"/>
                </a:tc>
                <a:tc>
                  <a:txBody>
                    <a:bodyPr/>
                    <a:lstStyle/>
                    <a:p>
                      <a:pPr marL="635" marR="7620" indent="-635" algn="ctr">
                        <a:lnSpc>
                          <a:spcPct val="149000"/>
                        </a:lnSpc>
                        <a:spcAft>
                          <a:spcPts val="25"/>
                        </a:spcAft>
                      </a:pPr>
                      <a:r>
                        <a:rPr lang="en-US" sz="900" kern="0">
                          <a:effectLst/>
                        </a:rPr>
                        <a:t>0.1918</a:t>
                      </a:r>
                      <a:endParaRPr lang="en-IN" sz="1200" kern="100">
                        <a:solidFill>
                          <a:srgbClr val="000000"/>
                        </a:solidFill>
                        <a:effectLst/>
                        <a:latin typeface="Calibri" panose="020F0502020204030204" pitchFamily="34" charset="0"/>
                        <a:ea typeface="Calibri" panose="020F0502020204030204" pitchFamily="34" charset="0"/>
                      </a:endParaRPr>
                    </a:p>
                  </a:txBody>
                  <a:tcPr marL="63500" marR="63500" marT="63500" marB="63500"/>
                </a:tc>
                <a:tc>
                  <a:txBody>
                    <a:bodyPr/>
                    <a:lstStyle/>
                    <a:p>
                      <a:pPr marL="635" marR="7620" indent="-635" algn="ctr">
                        <a:lnSpc>
                          <a:spcPct val="149000"/>
                        </a:lnSpc>
                        <a:spcAft>
                          <a:spcPts val="25"/>
                        </a:spcAft>
                      </a:pPr>
                      <a:r>
                        <a:rPr lang="en-US" sz="900" kern="0">
                          <a:effectLst/>
                        </a:rPr>
                        <a:t>0.00</a:t>
                      </a:r>
                      <a:endParaRPr lang="en-IN" sz="1200" kern="100">
                        <a:solidFill>
                          <a:srgbClr val="000000"/>
                        </a:solidFill>
                        <a:effectLst/>
                        <a:latin typeface="Calibri" panose="020F0502020204030204" pitchFamily="34" charset="0"/>
                        <a:ea typeface="Calibri" panose="020F0502020204030204" pitchFamily="34" charset="0"/>
                      </a:endParaRPr>
                    </a:p>
                  </a:txBody>
                  <a:tcPr marL="63500" marR="63500" marT="63500" marB="63500"/>
                </a:tc>
                <a:tc>
                  <a:txBody>
                    <a:bodyPr/>
                    <a:lstStyle/>
                    <a:p>
                      <a:pPr marL="635" marR="7620" indent="-635" algn="ctr">
                        <a:lnSpc>
                          <a:spcPct val="149000"/>
                        </a:lnSpc>
                        <a:spcAft>
                          <a:spcPts val="25"/>
                        </a:spcAft>
                      </a:pPr>
                      <a:r>
                        <a:rPr lang="en-US" sz="900" kern="0">
                          <a:effectLst/>
                        </a:rPr>
                        <a:t>0.00</a:t>
                      </a:r>
                      <a:endParaRPr lang="en-IN" sz="1200" kern="100">
                        <a:solidFill>
                          <a:srgbClr val="000000"/>
                        </a:solidFill>
                        <a:effectLst/>
                        <a:latin typeface="Calibri" panose="020F0502020204030204" pitchFamily="34" charset="0"/>
                        <a:ea typeface="Calibri" panose="020F0502020204030204" pitchFamily="34" charset="0"/>
                      </a:endParaRPr>
                    </a:p>
                  </a:txBody>
                  <a:tcPr marL="73025" marR="73025" marT="0" marB="0"/>
                </a:tc>
                <a:tc>
                  <a:txBody>
                    <a:bodyPr/>
                    <a:lstStyle/>
                    <a:p>
                      <a:pPr marL="635" marR="7620" indent="-635" algn="ctr">
                        <a:lnSpc>
                          <a:spcPct val="149000"/>
                        </a:lnSpc>
                        <a:spcAft>
                          <a:spcPts val="25"/>
                        </a:spcAft>
                      </a:pPr>
                      <a:r>
                        <a:rPr lang="en-US" sz="900" kern="0">
                          <a:effectLst/>
                        </a:rPr>
                        <a:t>0.00</a:t>
                      </a:r>
                      <a:endParaRPr lang="en-IN" sz="1200" kern="100">
                        <a:solidFill>
                          <a:srgbClr val="000000"/>
                        </a:solidFill>
                        <a:effectLst/>
                        <a:latin typeface="Calibri" panose="020F0502020204030204" pitchFamily="34" charset="0"/>
                        <a:ea typeface="Calibri" panose="020F0502020204030204" pitchFamily="34" charset="0"/>
                      </a:endParaRPr>
                    </a:p>
                  </a:txBody>
                  <a:tcPr marL="63500" marR="63500" marT="63500" marB="63500"/>
                </a:tc>
                <a:tc>
                  <a:txBody>
                    <a:bodyPr/>
                    <a:lstStyle/>
                    <a:p>
                      <a:pPr marL="635" marR="7620" indent="-635" algn="ctr">
                        <a:lnSpc>
                          <a:spcPct val="149000"/>
                        </a:lnSpc>
                        <a:spcAft>
                          <a:spcPts val="25"/>
                        </a:spcAft>
                      </a:pPr>
                      <a:r>
                        <a:rPr lang="en-US" sz="900" kern="0">
                          <a:effectLst/>
                        </a:rPr>
                        <a:t>0.38</a:t>
                      </a:r>
                      <a:endParaRPr lang="en-IN" sz="1200" kern="100">
                        <a:solidFill>
                          <a:srgbClr val="000000"/>
                        </a:solidFill>
                        <a:effectLst/>
                        <a:latin typeface="Calibri" panose="020F0502020204030204" pitchFamily="34" charset="0"/>
                        <a:ea typeface="Calibri" panose="020F0502020204030204" pitchFamily="34" charset="0"/>
                      </a:endParaRPr>
                    </a:p>
                  </a:txBody>
                  <a:tcPr marL="63500" marR="63500" marT="63500" marB="63500"/>
                </a:tc>
                <a:tc>
                  <a:txBody>
                    <a:bodyPr/>
                    <a:lstStyle/>
                    <a:p>
                      <a:pPr marL="635" marR="7620" indent="-635" algn="ctr">
                        <a:lnSpc>
                          <a:spcPct val="149000"/>
                        </a:lnSpc>
                        <a:spcAft>
                          <a:spcPts val="25"/>
                        </a:spcAft>
                      </a:pPr>
                      <a:r>
                        <a:rPr lang="en-US" sz="900" kern="0">
                          <a:effectLst/>
                        </a:rPr>
                        <a:t>0.42</a:t>
                      </a:r>
                      <a:endParaRPr lang="en-IN" sz="1200" kern="100">
                        <a:solidFill>
                          <a:srgbClr val="000000"/>
                        </a:solidFill>
                        <a:effectLst/>
                        <a:latin typeface="Calibri" panose="020F0502020204030204" pitchFamily="34" charset="0"/>
                        <a:ea typeface="Calibri" panose="020F0502020204030204" pitchFamily="34" charset="0"/>
                      </a:endParaRPr>
                    </a:p>
                  </a:txBody>
                  <a:tcPr marL="73025" marR="73025" marT="0" marB="0"/>
                </a:tc>
                <a:tc>
                  <a:txBody>
                    <a:bodyPr/>
                    <a:lstStyle/>
                    <a:p>
                      <a:pPr marL="635" marR="7620" indent="-635" algn="ctr">
                        <a:lnSpc>
                          <a:spcPct val="149000"/>
                        </a:lnSpc>
                        <a:spcAft>
                          <a:spcPts val="25"/>
                        </a:spcAft>
                      </a:pPr>
                      <a:r>
                        <a:rPr lang="en-US" sz="900" kern="0">
                          <a:effectLst/>
                        </a:rPr>
                        <a:t>0.34</a:t>
                      </a:r>
                      <a:endParaRPr lang="en-IN" sz="1200" kern="100">
                        <a:solidFill>
                          <a:srgbClr val="000000"/>
                        </a:solidFill>
                        <a:effectLst/>
                        <a:latin typeface="Calibri" panose="020F0502020204030204" pitchFamily="34" charset="0"/>
                        <a:ea typeface="Calibri" panose="020F0502020204030204" pitchFamily="34" charset="0"/>
                      </a:endParaRPr>
                    </a:p>
                  </a:txBody>
                  <a:tcPr marL="63500" marR="63500" marT="63500" marB="63500"/>
                </a:tc>
                <a:extLst>
                  <a:ext uri="{0D108BD9-81ED-4DB2-BD59-A6C34878D82A}">
                    <a16:rowId xmlns:a16="http://schemas.microsoft.com/office/drawing/2014/main" val="3037979441"/>
                  </a:ext>
                </a:extLst>
              </a:tr>
              <a:tr h="0">
                <a:tc>
                  <a:txBody>
                    <a:bodyPr/>
                    <a:lstStyle/>
                    <a:p>
                      <a:pPr marL="635" marR="7620" indent="-635" algn="just">
                        <a:lnSpc>
                          <a:spcPct val="149000"/>
                        </a:lnSpc>
                        <a:spcAft>
                          <a:spcPts val="25"/>
                        </a:spcAft>
                      </a:pPr>
                      <a:r>
                        <a:rPr lang="en-US" sz="900" kern="0">
                          <a:effectLst/>
                        </a:rPr>
                        <a:t>      PCA</a:t>
                      </a:r>
                      <a:endParaRPr lang="en-IN" sz="1200" kern="100">
                        <a:solidFill>
                          <a:srgbClr val="000000"/>
                        </a:solidFill>
                        <a:effectLst/>
                        <a:latin typeface="Calibri" panose="020F0502020204030204" pitchFamily="34" charset="0"/>
                        <a:ea typeface="Calibri" panose="020F0502020204030204" pitchFamily="34" charset="0"/>
                      </a:endParaRPr>
                    </a:p>
                  </a:txBody>
                  <a:tcPr marL="63500" marR="63500" marT="63500" marB="63500"/>
                </a:tc>
                <a:tc>
                  <a:txBody>
                    <a:bodyPr/>
                    <a:lstStyle/>
                    <a:p>
                      <a:pPr marL="635" marR="7620" indent="-635" algn="ctr">
                        <a:lnSpc>
                          <a:spcPct val="149000"/>
                        </a:lnSpc>
                        <a:spcAft>
                          <a:spcPts val="25"/>
                        </a:spcAft>
                      </a:pPr>
                      <a:r>
                        <a:rPr lang="en-US" sz="900" kern="0">
                          <a:effectLst/>
                        </a:rPr>
                        <a:t>0.8915</a:t>
                      </a:r>
                      <a:endParaRPr lang="en-IN" sz="1200" kern="100">
                        <a:solidFill>
                          <a:srgbClr val="000000"/>
                        </a:solidFill>
                        <a:effectLst/>
                        <a:latin typeface="Calibri" panose="020F0502020204030204" pitchFamily="34" charset="0"/>
                        <a:ea typeface="Calibri" panose="020F0502020204030204" pitchFamily="34" charset="0"/>
                      </a:endParaRPr>
                    </a:p>
                  </a:txBody>
                  <a:tcPr marL="63500" marR="63500" marT="63500" marB="63500"/>
                </a:tc>
                <a:tc>
                  <a:txBody>
                    <a:bodyPr/>
                    <a:lstStyle/>
                    <a:p>
                      <a:pPr marL="635" marR="7620" indent="-635" algn="ctr">
                        <a:lnSpc>
                          <a:spcPct val="149000"/>
                        </a:lnSpc>
                        <a:spcAft>
                          <a:spcPts val="25"/>
                        </a:spcAft>
                      </a:pPr>
                      <a:r>
                        <a:rPr lang="en-US" sz="900" kern="0">
                          <a:effectLst/>
                        </a:rPr>
                        <a:t>0.88</a:t>
                      </a:r>
                      <a:endParaRPr lang="en-IN" sz="1200" kern="100">
                        <a:solidFill>
                          <a:srgbClr val="000000"/>
                        </a:solidFill>
                        <a:effectLst/>
                        <a:latin typeface="Calibri" panose="020F0502020204030204" pitchFamily="34" charset="0"/>
                        <a:ea typeface="Calibri" panose="020F0502020204030204" pitchFamily="34" charset="0"/>
                      </a:endParaRPr>
                    </a:p>
                  </a:txBody>
                  <a:tcPr marL="63500" marR="63500" marT="63500" marB="63500"/>
                </a:tc>
                <a:tc>
                  <a:txBody>
                    <a:bodyPr/>
                    <a:lstStyle/>
                    <a:p>
                      <a:pPr marL="635" marR="7620" indent="-635" algn="ctr">
                        <a:lnSpc>
                          <a:spcPct val="149000"/>
                        </a:lnSpc>
                        <a:spcAft>
                          <a:spcPts val="25"/>
                        </a:spcAft>
                      </a:pPr>
                      <a:r>
                        <a:rPr lang="en-US" sz="900" kern="0">
                          <a:effectLst/>
                        </a:rPr>
                        <a:t>0.88</a:t>
                      </a:r>
                      <a:endParaRPr lang="en-IN" sz="1200" kern="100">
                        <a:solidFill>
                          <a:srgbClr val="000000"/>
                        </a:solidFill>
                        <a:effectLst/>
                        <a:latin typeface="Calibri" panose="020F0502020204030204" pitchFamily="34" charset="0"/>
                        <a:ea typeface="Calibri" panose="020F0502020204030204" pitchFamily="34" charset="0"/>
                      </a:endParaRPr>
                    </a:p>
                  </a:txBody>
                  <a:tcPr marL="73025" marR="73025" marT="0" marB="0"/>
                </a:tc>
                <a:tc>
                  <a:txBody>
                    <a:bodyPr/>
                    <a:lstStyle/>
                    <a:p>
                      <a:pPr marL="635" marR="7620" indent="-635" algn="ctr">
                        <a:lnSpc>
                          <a:spcPct val="149000"/>
                        </a:lnSpc>
                        <a:spcAft>
                          <a:spcPts val="25"/>
                        </a:spcAft>
                      </a:pPr>
                      <a:r>
                        <a:rPr lang="en-US" sz="900" kern="0">
                          <a:effectLst/>
                        </a:rPr>
                        <a:t>0.87</a:t>
                      </a:r>
                      <a:endParaRPr lang="en-IN" sz="1200" kern="100">
                        <a:solidFill>
                          <a:srgbClr val="000000"/>
                        </a:solidFill>
                        <a:effectLst/>
                        <a:latin typeface="Calibri" panose="020F0502020204030204" pitchFamily="34" charset="0"/>
                        <a:ea typeface="Calibri" panose="020F0502020204030204" pitchFamily="34" charset="0"/>
                      </a:endParaRPr>
                    </a:p>
                  </a:txBody>
                  <a:tcPr marL="63500" marR="63500" marT="63500" marB="63500"/>
                </a:tc>
                <a:tc>
                  <a:txBody>
                    <a:bodyPr/>
                    <a:lstStyle/>
                    <a:p>
                      <a:pPr marL="635" marR="7620" indent="-635" algn="ctr">
                        <a:lnSpc>
                          <a:spcPct val="149000"/>
                        </a:lnSpc>
                        <a:spcAft>
                          <a:spcPts val="25"/>
                        </a:spcAft>
                      </a:pPr>
                      <a:r>
                        <a:rPr lang="en-US" sz="900" kern="0">
                          <a:effectLst/>
                        </a:rPr>
                        <a:t>0.90</a:t>
                      </a:r>
                      <a:endParaRPr lang="en-IN" sz="1200" kern="100">
                        <a:solidFill>
                          <a:srgbClr val="000000"/>
                        </a:solidFill>
                        <a:effectLst/>
                        <a:latin typeface="Calibri" panose="020F0502020204030204" pitchFamily="34" charset="0"/>
                        <a:ea typeface="Calibri" panose="020F0502020204030204" pitchFamily="34" charset="0"/>
                      </a:endParaRPr>
                    </a:p>
                  </a:txBody>
                  <a:tcPr marL="63500" marR="63500" marT="63500" marB="63500"/>
                </a:tc>
                <a:tc>
                  <a:txBody>
                    <a:bodyPr/>
                    <a:lstStyle/>
                    <a:p>
                      <a:pPr marL="635" marR="7620" indent="-635" algn="ctr">
                        <a:lnSpc>
                          <a:spcPct val="149000"/>
                        </a:lnSpc>
                        <a:spcAft>
                          <a:spcPts val="25"/>
                        </a:spcAft>
                      </a:pPr>
                      <a:r>
                        <a:rPr lang="en-US" sz="900" kern="0">
                          <a:effectLst/>
                        </a:rPr>
                        <a:t>0.90</a:t>
                      </a:r>
                      <a:endParaRPr lang="en-IN" sz="1200" kern="100">
                        <a:solidFill>
                          <a:srgbClr val="000000"/>
                        </a:solidFill>
                        <a:effectLst/>
                        <a:latin typeface="Calibri" panose="020F0502020204030204" pitchFamily="34" charset="0"/>
                        <a:ea typeface="Calibri" panose="020F0502020204030204" pitchFamily="34" charset="0"/>
                      </a:endParaRPr>
                    </a:p>
                  </a:txBody>
                  <a:tcPr marL="73025" marR="73025" marT="0" marB="0"/>
                </a:tc>
                <a:tc>
                  <a:txBody>
                    <a:bodyPr/>
                    <a:lstStyle/>
                    <a:p>
                      <a:pPr marL="635" marR="7620" indent="-635" algn="ctr">
                        <a:lnSpc>
                          <a:spcPct val="149000"/>
                        </a:lnSpc>
                        <a:spcAft>
                          <a:spcPts val="25"/>
                        </a:spcAft>
                      </a:pPr>
                      <a:r>
                        <a:rPr lang="en-US" sz="900" kern="0" dirty="0">
                          <a:effectLst/>
                        </a:rPr>
                        <a:t>0.90</a:t>
                      </a:r>
                      <a:endParaRPr lang="en-IN" sz="1200" kern="100" dirty="0">
                        <a:solidFill>
                          <a:srgbClr val="000000"/>
                        </a:solidFill>
                        <a:effectLst/>
                        <a:latin typeface="Calibri" panose="020F0502020204030204" pitchFamily="34" charset="0"/>
                        <a:ea typeface="Calibri" panose="020F0502020204030204" pitchFamily="34" charset="0"/>
                      </a:endParaRPr>
                    </a:p>
                  </a:txBody>
                  <a:tcPr marL="63500" marR="63500" marT="63500" marB="63500"/>
                </a:tc>
                <a:extLst>
                  <a:ext uri="{0D108BD9-81ED-4DB2-BD59-A6C34878D82A}">
                    <a16:rowId xmlns:a16="http://schemas.microsoft.com/office/drawing/2014/main" val="15180580"/>
                  </a:ext>
                </a:extLst>
              </a:tr>
            </a:tbl>
          </a:graphicData>
        </a:graphic>
      </p:graphicFrame>
      <p:sp>
        <p:nvSpPr>
          <p:cNvPr id="5" name="TextBox 4">
            <a:extLst>
              <a:ext uri="{FF2B5EF4-FFF2-40B4-BE49-F238E27FC236}">
                <a16:creationId xmlns:a16="http://schemas.microsoft.com/office/drawing/2014/main" id="{11B2B900-1143-E683-CD92-AC90EA62B8D8}"/>
              </a:ext>
            </a:extLst>
          </p:cNvPr>
          <p:cNvSpPr txBox="1"/>
          <p:nvPr/>
        </p:nvSpPr>
        <p:spPr>
          <a:xfrm>
            <a:off x="6845935" y="4855242"/>
            <a:ext cx="5080000" cy="701474"/>
          </a:xfrm>
          <a:prstGeom prst="rect">
            <a:avLst/>
          </a:prstGeom>
          <a:noFill/>
        </p:spPr>
        <p:txBody>
          <a:bodyPr wrap="square">
            <a:spAutoFit/>
          </a:bodyPr>
          <a:lstStyle/>
          <a:p>
            <a:pPr marL="635" marR="7620" indent="-635" algn="ctr">
              <a:lnSpc>
                <a:spcPct val="149000"/>
              </a:lnSpc>
              <a:spcAft>
                <a:spcPts val="25"/>
              </a:spcAft>
            </a:pPr>
            <a:r>
              <a:rPr lang="en-IN" sz="1400" kern="100" dirty="0">
                <a:solidFill>
                  <a:srgbClr val="000000"/>
                </a:solidFill>
                <a:effectLst/>
                <a:latin typeface="Calibri" panose="020F0502020204030204" pitchFamily="34" charset="0"/>
                <a:ea typeface="Calibri" panose="020F0502020204030204" pitchFamily="34" charset="0"/>
              </a:rPr>
              <a:t>Table 3. Compares the performance of five ML models </a:t>
            </a:r>
          </a:p>
          <a:p>
            <a:pPr marL="635" marR="7620" indent="-635" algn="ctr">
              <a:lnSpc>
                <a:spcPct val="149000"/>
              </a:lnSpc>
              <a:spcAft>
                <a:spcPts val="25"/>
              </a:spcAft>
            </a:pPr>
            <a:r>
              <a:rPr lang="en-IN" sz="1400" kern="100" dirty="0">
                <a:solidFill>
                  <a:srgbClr val="000000"/>
                </a:solidFill>
                <a:effectLst/>
                <a:latin typeface="Calibri" panose="020F0502020204030204" pitchFamily="34" charset="0"/>
                <a:ea typeface="Calibri" panose="020F0502020204030204" pitchFamily="34" charset="0"/>
              </a:rPr>
              <a:t>classifying legitimate and phishing URLs</a:t>
            </a:r>
          </a:p>
        </p:txBody>
      </p:sp>
    </p:spTree>
    <p:extLst>
      <p:ext uri="{BB962C8B-B14F-4D97-AF65-F5344CB8AC3E}">
        <p14:creationId xmlns:p14="http://schemas.microsoft.com/office/powerpoint/2010/main" val="16533923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644DE9-8D09-43E2-BA69-F57482CFC9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6C23C919-B32E-40FF-B3D8-631316E84E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3" name="Picture 2">
            <a:extLst>
              <a:ext uri="{FF2B5EF4-FFF2-40B4-BE49-F238E27FC236}">
                <a16:creationId xmlns:a16="http://schemas.microsoft.com/office/drawing/2014/main" id="{A09684A4-65B8-45A0-3400-ECA939610CEC}"/>
              </a:ext>
            </a:extLst>
          </p:cNvPr>
          <p:cNvPicPr>
            <a:picLocks noChangeAspect="1"/>
          </p:cNvPicPr>
          <p:nvPr/>
        </p:nvPicPr>
        <p:blipFill rotWithShape="1">
          <a:blip r:embed="rId2">
            <a:alphaModFix amt="60000"/>
          </a:blip>
          <a:srcRect t="9748" r="-2" b="10708"/>
          <a:stretch/>
        </p:blipFill>
        <p:spPr>
          <a:xfrm>
            <a:off x="20" y="-1"/>
            <a:ext cx="12191980" cy="6856614"/>
          </a:xfrm>
          <a:prstGeom prst="rect">
            <a:avLst/>
          </a:prstGeom>
        </p:spPr>
      </p:pic>
      <p:grpSp>
        <p:nvGrpSpPr>
          <p:cNvPr id="13" name="Group 12">
            <a:extLst>
              <a:ext uri="{FF2B5EF4-FFF2-40B4-BE49-F238E27FC236}">
                <a16:creationId xmlns:a16="http://schemas.microsoft.com/office/drawing/2014/main" id="{5EDAD761-2CF4-463A-AD87-1D4E8549D7A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4881" y="0"/>
            <a:ext cx="7724071" cy="6858000"/>
            <a:chOff x="4464881" y="0"/>
            <a:chExt cx="7724071" cy="6858000"/>
          </a:xfrm>
        </p:grpSpPr>
        <p:pic>
          <p:nvPicPr>
            <p:cNvPr id="14" name="Picture 13">
              <a:extLst>
                <a:ext uri="{FF2B5EF4-FFF2-40B4-BE49-F238E27FC236}">
                  <a16:creationId xmlns:a16="http://schemas.microsoft.com/office/drawing/2014/main" id="{D9DF7D3C-2892-4632-9E66-4D1E023A00E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alphaModFix amt="25000"/>
              <a:extLst>
                <a:ext uri="{28A0092B-C50C-407E-A947-70E740481C1C}">
                  <a14:useLocalDpi xmlns:a14="http://schemas.microsoft.com/office/drawing/2010/main" val="0"/>
                </a:ext>
              </a:extLst>
            </a:blip>
            <a:stretch>
              <a:fillRect/>
            </a:stretch>
          </p:blipFill>
          <p:spPr>
            <a:xfrm>
              <a:off x="7073255" y="0"/>
              <a:ext cx="5115697" cy="6858000"/>
            </a:xfrm>
            <a:prstGeom prst="rect">
              <a:avLst/>
            </a:prstGeom>
          </p:spPr>
        </p:pic>
        <p:pic>
          <p:nvPicPr>
            <p:cNvPr id="15" name="Picture 14">
              <a:extLst>
                <a:ext uri="{FF2B5EF4-FFF2-40B4-BE49-F238E27FC236}">
                  <a16:creationId xmlns:a16="http://schemas.microsoft.com/office/drawing/2014/main" id="{3D2FAD08-001D-4400-AF80-51C864EF74FF}"/>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4">
              <a:alphaModFix amt="15000"/>
              <a:extLst>
                <a:ext uri="{28A0092B-C50C-407E-A947-70E740481C1C}">
                  <a14:useLocalDpi xmlns:a14="http://schemas.microsoft.com/office/drawing/2010/main" val="0"/>
                </a:ext>
              </a:extLst>
            </a:blip>
            <a:stretch>
              <a:fillRect/>
            </a:stretch>
          </p:blipFill>
          <p:spPr>
            <a:xfrm rot="16200000">
              <a:off x="5412135" y="-947254"/>
              <a:ext cx="5562598" cy="7457106"/>
            </a:xfrm>
            <a:prstGeom prst="rect">
              <a:avLst/>
            </a:prstGeom>
            <a:effectLst>
              <a:softEdge rad="0"/>
            </a:effectLst>
          </p:spPr>
        </p:pic>
      </p:grpSp>
      <p:sp>
        <p:nvSpPr>
          <p:cNvPr id="2" name="Title"/>
          <p:cNvSpPr>
            <a:spLocks noGrp="1"/>
          </p:cNvSpPr>
          <p:nvPr>
            <p:ph type="ctrTitle"/>
          </p:nvPr>
        </p:nvSpPr>
        <p:spPr>
          <a:xfrm>
            <a:off x="838200" y="740211"/>
            <a:ext cx="11083787" cy="3129660"/>
          </a:xfrm>
        </p:spPr>
        <p:txBody>
          <a:bodyPr>
            <a:normAutofit/>
          </a:bodyPr>
          <a:lstStyle/>
          <a:p>
            <a:pPr algn="l">
              <a:lnSpc>
                <a:spcPct val="90000"/>
              </a:lnSpc>
            </a:pPr>
            <a:r>
              <a:rPr lang="en-US" sz="5200" dirty="0">
                <a:solidFill>
                  <a:srgbClr val="FFFFFF"/>
                </a:solidFill>
                <a:effectLst>
                  <a:outerShdw blurRad="50800" dist="50800" dir="5400000" algn="ctr" rotWithShape="0">
                    <a:srgbClr val="000000">
                      <a:alpha val="38000"/>
                    </a:srgbClr>
                  </a:outerShdw>
                </a:effectLst>
                <a:cs typeface="Sabon Next LT"/>
              </a:rPr>
              <a:t>Malicious URL Detection using Machine Learning Models</a:t>
            </a:r>
          </a:p>
        </p:txBody>
      </p:sp>
    </p:spTree>
    <p:extLst>
      <p:ext uri="{BB962C8B-B14F-4D97-AF65-F5344CB8AC3E}">
        <p14:creationId xmlns:p14="http://schemas.microsoft.com/office/powerpoint/2010/main" val="39003855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DA33C44D-A3AD-AC6A-AB40-BD54F699D8C4}"/>
              </a:ext>
            </a:extLst>
          </p:cNvPr>
          <p:cNvSpPr>
            <a:spLocks noChangeArrowheads="1"/>
          </p:cNvSpPr>
          <p:nvPr/>
        </p:nvSpPr>
        <p:spPr bwMode="auto">
          <a:xfrm>
            <a:off x="4244975" y="339725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Arial" panose="020B0604020202020204" pitchFamily="34" charset="0"/>
                <a:ea typeface="Calibri" panose="020F0502020204030204" pitchFamily="34" charset="0"/>
              </a:rPr>
              <a:t>  </a:t>
            </a:r>
            <a:endParaRPr kumimoji="0" lang="en-US" altLang="en-US" sz="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6" name="Diagram 5">
            <a:extLst>
              <a:ext uri="{FF2B5EF4-FFF2-40B4-BE49-F238E27FC236}">
                <a16:creationId xmlns:a16="http://schemas.microsoft.com/office/drawing/2014/main" id="{24B80B76-7FB8-B5CF-65DA-0A1098F2D323}"/>
              </a:ext>
            </a:extLst>
          </p:cNvPr>
          <p:cNvGraphicFramePr/>
          <p:nvPr/>
        </p:nvGraphicFramePr>
        <p:xfrm>
          <a:off x="575310" y="499823"/>
          <a:ext cx="2716530" cy="46339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TextBox 7">
            <a:extLst>
              <a:ext uri="{FF2B5EF4-FFF2-40B4-BE49-F238E27FC236}">
                <a16:creationId xmlns:a16="http://schemas.microsoft.com/office/drawing/2014/main" id="{78CDAC4E-3FDD-8EBF-75FD-BE4EA507D864}"/>
              </a:ext>
            </a:extLst>
          </p:cNvPr>
          <p:cNvSpPr txBox="1"/>
          <p:nvPr/>
        </p:nvSpPr>
        <p:spPr>
          <a:xfrm>
            <a:off x="266066" y="1150906"/>
            <a:ext cx="10813414" cy="2937792"/>
          </a:xfrm>
          <a:prstGeom prst="rect">
            <a:avLst/>
          </a:prstGeom>
          <a:noFill/>
        </p:spPr>
        <p:txBody>
          <a:bodyPr wrap="square">
            <a:spAutoFit/>
          </a:bodyPr>
          <a:lstStyle/>
          <a:p>
            <a:pPr marL="635" marR="7620" indent="-635" algn="just">
              <a:lnSpc>
                <a:spcPct val="149000"/>
              </a:lnSpc>
              <a:spcAft>
                <a:spcPts val="25"/>
              </a:spcAft>
            </a:pPr>
            <a:r>
              <a:rPr lang="en-IN" sz="1800" kern="100" dirty="0">
                <a:solidFill>
                  <a:srgbClr val="000000"/>
                </a:solidFill>
                <a:effectLst/>
                <a:latin typeface="Calibri" panose="020F0502020204030204" pitchFamily="34" charset="0"/>
                <a:ea typeface="Calibri" panose="020F0502020204030204" pitchFamily="34" charset="0"/>
              </a:rPr>
              <a:t> </a:t>
            </a:r>
          </a:p>
          <a:p>
            <a:pPr marL="285750" marR="7620" indent="-285750" algn="just">
              <a:lnSpc>
                <a:spcPct val="149000"/>
              </a:lnSpc>
              <a:spcAft>
                <a:spcPts val="25"/>
              </a:spcAft>
              <a:buFont typeface="Arial" panose="020B0604020202020204" pitchFamily="34" charset="0"/>
              <a:buChar char="•"/>
            </a:pPr>
            <a:r>
              <a:rPr lang="en-IN" sz="1800" kern="100" dirty="0">
                <a:solidFill>
                  <a:srgbClr val="000000"/>
                </a:solidFill>
                <a:effectLst/>
                <a:latin typeface="Times New Roman" panose="02020603050405020304" pitchFamily="18" charset="0"/>
                <a:ea typeface="Calibri" panose="020F0502020204030204" pitchFamily="34" charset="0"/>
              </a:rPr>
              <a:t>The outcomes of two clustering algorithms, Hierarchical Clustering and Mean Shift are shown in Table 4. The number of clusters and the Silhouette score for each algorithm are shown.</a:t>
            </a:r>
            <a:endParaRPr lang="en-IN" sz="1800" kern="100" dirty="0">
              <a:solidFill>
                <a:srgbClr val="000000"/>
              </a:solidFill>
              <a:effectLst/>
              <a:latin typeface="Calibri" panose="020F0502020204030204" pitchFamily="34" charset="0"/>
              <a:ea typeface="Calibri" panose="020F0502020204030204" pitchFamily="34" charset="0"/>
            </a:endParaRPr>
          </a:p>
          <a:p>
            <a:pPr marL="285750" marR="7620" indent="-285750" algn="just">
              <a:lnSpc>
                <a:spcPct val="149000"/>
              </a:lnSpc>
              <a:spcAft>
                <a:spcPts val="25"/>
              </a:spcAft>
              <a:buFont typeface="Arial" panose="020B0604020202020204" pitchFamily="34" charset="0"/>
              <a:buChar char="•"/>
            </a:pPr>
            <a:r>
              <a:rPr lang="en-IN" sz="1800" kern="100" dirty="0">
                <a:solidFill>
                  <a:srgbClr val="000000"/>
                </a:solidFill>
                <a:effectLst/>
                <a:latin typeface="Times New Roman" panose="02020603050405020304" pitchFamily="18" charset="0"/>
                <a:ea typeface="Calibri" panose="020F0502020204030204" pitchFamily="34" charset="0"/>
              </a:rPr>
              <a:t>The Silhouette score, which goes from -1 to 1, represents the clustering's quality. A better grouping is indicated by a higher score. The Hierarchical Clustering algorithm has a Silhouette score of 0.217 with 2 clusters, while the Mean shift algorithm has a score of 0.290 with 1711 clusters.</a:t>
            </a:r>
            <a:r>
              <a:rPr lang="en-IN" sz="1800" kern="100" dirty="0">
                <a:solidFill>
                  <a:srgbClr val="374151"/>
                </a:solidFill>
                <a:effectLst/>
                <a:latin typeface="Times New Roman" panose="02020603050405020304" pitchFamily="18" charset="0"/>
                <a:ea typeface="Calibri" panose="020F0502020204030204" pitchFamily="34" charset="0"/>
              </a:rPr>
              <a:t> </a:t>
            </a:r>
            <a:endParaRPr lang="en-IN" sz="1800" kern="100" dirty="0">
              <a:solidFill>
                <a:srgbClr val="000000"/>
              </a:solidFill>
              <a:effectLst/>
              <a:latin typeface="Calibri" panose="020F0502020204030204" pitchFamily="34" charset="0"/>
              <a:ea typeface="Calibri" panose="020F0502020204030204" pitchFamily="34" charset="0"/>
            </a:endParaRPr>
          </a:p>
          <a:p>
            <a:pPr marL="635" marR="7620" indent="-635" algn="just">
              <a:lnSpc>
                <a:spcPct val="149000"/>
              </a:lnSpc>
              <a:spcAft>
                <a:spcPts val="25"/>
              </a:spcAft>
            </a:pPr>
            <a:r>
              <a:rPr lang="en-IN" sz="1800" kern="100" dirty="0">
                <a:solidFill>
                  <a:srgbClr val="000000"/>
                </a:solidFill>
                <a:effectLst/>
                <a:latin typeface="Times New Roman" panose="02020603050405020304" pitchFamily="18" charset="0"/>
                <a:ea typeface="Calibri" panose="020F0502020204030204" pitchFamily="34" charset="0"/>
              </a:rPr>
              <a:t> </a:t>
            </a:r>
            <a:endParaRPr lang="en-IN" sz="1800" kern="100" dirty="0">
              <a:solidFill>
                <a:srgbClr val="000000"/>
              </a:solidFill>
              <a:effectLst/>
              <a:latin typeface="Calibri" panose="020F0502020204030204" pitchFamily="34" charset="0"/>
              <a:ea typeface="Calibri" panose="020F0502020204030204" pitchFamily="34" charset="0"/>
            </a:endParaRPr>
          </a:p>
        </p:txBody>
      </p:sp>
      <p:graphicFrame>
        <p:nvGraphicFramePr>
          <p:cNvPr id="2" name="Table 1">
            <a:extLst>
              <a:ext uri="{FF2B5EF4-FFF2-40B4-BE49-F238E27FC236}">
                <a16:creationId xmlns:a16="http://schemas.microsoft.com/office/drawing/2014/main" id="{74676CBF-9C1B-DCEA-6128-5243815BA8C3}"/>
              </a:ext>
            </a:extLst>
          </p:cNvPr>
          <p:cNvGraphicFramePr>
            <a:graphicFrameLocks noGrp="1"/>
          </p:cNvGraphicFramePr>
          <p:nvPr>
            <p:extLst>
              <p:ext uri="{D42A27DB-BD31-4B8C-83A1-F6EECF244321}">
                <p14:modId xmlns:p14="http://schemas.microsoft.com/office/powerpoint/2010/main" val="691014786"/>
              </p:ext>
            </p:extLst>
          </p:nvPr>
        </p:nvGraphicFramePr>
        <p:xfrm>
          <a:off x="2834958" y="4088698"/>
          <a:ext cx="6095365" cy="1049085"/>
        </p:xfrm>
        <a:graphic>
          <a:graphicData uri="http://schemas.openxmlformats.org/drawingml/2006/table">
            <a:tbl>
              <a:tblPr firstRow="1" firstCol="1" bandRow="1">
                <a:tableStyleId>{5C22544A-7EE6-4342-B048-85BDC9FD1C3A}</a:tableStyleId>
              </a:tblPr>
              <a:tblGrid>
                <a:gridCol w="1627505">
                  <a:extLst>
                    <a:ext uri="{9D8B030D-6E8A-4147-A177-3AD203B41FA5}">
                      <a16:colId xmlns:a16="http://schemas.microsoft.com/office/drawing/2014/main" val="1179142826"/>
                    </a:ext>
                  </a:extLst>
                </a:gridCol>
                <a:gridCol w="2202180">
                  <a:extLst>
                    <a:ext uri="{9D8B030D-6E8A-4147-A177-3AD203B41FA5}">
                      <a16:colId xmlns:a16="http://schemas.microsoft.com/office/drawing/2014/main" val="478237969"/>
                    </a:ext>
                  </a:extLst>
                </a:gridCol>
                <a:gridCol w="2265680">
                  <a:extLst>
                    <a:ext uri="{9D8B030D-6E8A-4147-A177-3AD203B41FA5}">
                      <a16:colId xmlns:a16="http://schemas.microsoft.com/office/drawing/2014/main" val="2846841927"/>
                    </a:ext>
                  </a:extLst>
                </a:gridCol>
              </a:tblGrid>
              <a:tr h="224155">
                <a:tc>
                  <a:txBody>
                    <a:bodyPr/>
                    <a:lstStyle/>
                    <a:p>
                      <a:pPr marL="176530" marR="7620" indent="86995" algn="l">
                        <a:lnSpc>
                          <a:spcPct val="150000"/>
                        </a:lnSpc>
                        <a:spcAft>
                          <a:spcPts val="25"/>
                        </a:spcAft>
                      </a:pPr>
                      <a:r>
                        <a:rPr lang="en-US" sz="1400" kern="100">
                          <a:effectLst/>
                        </a:rPr>
                        <a:t>Model</a:t>
                      </a:r>
                      <a:endParaRPr lang="en-IN" sz="1200" kern="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635" marR="7620" indent="-635" algn="l">
                        <a:lnSpc>
                          <a:spcPct val="150000"/>
                        </a:lnSpc>
                        <a:spcAft>
                          <a:spcPts val="25"/>
                        </a:spcAft>
                      </a:pPr>
                      <a:r>
                        <a:rPr lang="en-US" sz="1400" kern="100" dirty="0">
                          <a:effectLst/>
                        </a:rPr>
                        <a:t>Number. of </a:t>
                      </a:r>
                      <a:r>
                        <a:rPr lang="en-IN" sz="1400" kern="100" dirty="0">
                          <a:effectLst/>
                        </a:rPr>
                        <a:t>Cluster</a:t>
                      </a:r>
                      <a:r>
                        <a:rPr lang="en-US" sz="1400" kern="100" dirty="0">
                          <a:effectLst/>
                        </a:rPr>
                        <a:t>s</a:t>
                      </a:r>
                      <a:endParaRPr lang="en-IN" sz="1200" kern="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635" marR="7620" indent="-635" algn="l">
                        <a:lnSpc>
                          <a:spcPct val="150000"/>
                        </a:lnSpc>
                        <a:spcAft>
                          <a:spcPts val="25"/>
                        </a:spcAft>
                      </a:pPr>
                      <a:r>
                        <a:rPr lang="en-IN" sz="1400" kern="100">
                          <a:effectLst/>
                        </a:rPr>
                        <a:t>         Silhouette_score</a:t>
                      </a:r>
                      <a:endParaRPr lang="en-IN" sz="1200" kern="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044163256"/>
                  </a:ext>
                </a:extLst>
              </a:tr>
              <a:tr h="224155">
                <a:tc>
                  <a:txBody>
                    <a:bodyPr/>
                    <a:lstStyle/>
                    <a:p>
                      <a:pPr marL="635" marR="7620" indent="-635" algn="l">
                        <a:lnSpc>
                          <a:spcPct val="150000"/>
                        </a:lnSpc>
                        <a:spcAft>
                          <a:spcPts val="25"/>
                        </a:spcAft>
                      </a:pPr>
                      <a:r>
                        <a:rPr lang="en-US" sz="1100" kern="100">
                          <a:effectLst/>
                        </a:rPr>
                        <a:t>Hierarchical Clustering</a:t>
                      </a:r>
                      <a:endParaRPr lang="en-IN" sz="1200" kern="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635" marR="7620" indent="711200" algn="l">
                        <a:lnSpc>
                          <a:spcPct val="150000"/>
                        </a:lnSpc>
                        <a:spcAft>
                          <a:spcPts val="25"/>
                        </a:spcAft>
                      </a:pPr>
                      <a:r>
                        <a:rPr lang="en-US" sz="1400" kern="100">
                          <a:effectLst/>
                        </a:rPr>
                        <a:t>2</a:t>
                      </a:r>
                      <a:endParaRPr lang="en-IN" sz="1200" kern="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635" marR="7620" indent="-635" algn="l">
                        <a:lnSpc>
                          <a:spcPct val="150000"/>
                        </a:lnSpc>
                        <a:spcAft>
                          <a:spcPts val="25"/>
                        </a:spcAft>
                      </a:pPr>
                      <a:r>
                        <a:rPr lang="en-US" sz="1400" kern="100">
                          <a:effectLst/>
                        </a:rPr>
                        <a:t>    </a:t>
                      </a:r>
                      <a:r>
                        <a:rPr lang="en-IN" sz="1400" kern="100">
                          <a:effectLst/>
                          <a:highlight>
                            <a:srgbClr val="FFFFFF"/>
                          </a:highlight>
                        </a:rPr>
                        <a:t>0.2173954862914427</a:t>
                      </a:r>
                      <a:endParaRPr lang="en-IN" sz="1200" kern="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173344543"/>
                  </a:ext>
                </a:extLst>
              </a:tr>
              <a:tr h="224155">
                <a:tc>
                  <a:txBody>
                    <a:bodyPr/>
                    <a:lstStyle/>
                    <a:p>
                      <a:pPr marL="635" marR="7620" indent="-635" algn="l">
                        <a:lnSpc>
                          <a:spcPct val="150000"/>
                        </a:lnSpc>
                        <a:spcAft>
                          <a:spcPts val="25"/>
                        </a:spcAft>
                        <a:tabLst>
                          <a:tab pos="786130" algn="ctr"/>
                        </a:tabLst>
                      </a:pPr>
                      <a:r>
                        <a:rPr lang="en-US" sz="1200" kern="100">
                          <a:effectLst/>
                        </a:rPr>
                        <a:t>      Mean shift</a:t>
                      </a:r>
                      <a:endParaRPr lang="en-IN" sz="1200" kern="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635" marR="7620" indent="-635" algn="l">
                        <a:lnSpc>
                          <a:spcPct val="150000"/>
                        </a:lnSpc>
                        <a:spcAft>
                          <a:spcPts val="25"/>
                        </a:spcAft>
                      </a:pPr>
                      <a:r>
                        <a:rPr lang="en-US" sz="1400" kern="100">
                          <a:effectLst/>
                        </a:rPr>
                        <a:t>                1711</a:t>
                      </a:r>
                      <a:endParaRPr lang="en-IN" sz="1200" kern="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635" marR="7620" indent="-635" algn="l">
                        <a:lnSpc>
                          <a:spcPct val="150000"/>
                        </a:lnSpc>
                        <a:spcAft>
                          <a:spcPts val="25"/>
                        </a:spcAft>
                      </a:pPr>
                      <a:r>
                        <a:rPr lang="en-IN" sz="1400" kern="100" dirty="0">
                          <a:effectLst/>
                          <a:highlight>
                            <a:srgbClr val="FFFFFF"/>
                          </a:highlight>
                        </a:rPr>
                        <a:t>    0.2902028513122481</a:t>
                      </a:r>
                      <a:endParaRPr lang="en-IN" sz="1200" kern="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6071648"/>
                  </a:ext>
                </a:extLst>
              </a:tr>
            </a:tbl>
          </a:graphicData>
        </a:graphic>
      </p:graphicFrame>
      <p:sp>
        <p:nvSpPr>
          <p:cNvPr id="7" name="TextBox 6">
            <a:extLst>
              <a:ext uri="{FF2B5EF4-FFF2-40B4-BE49-F238E27FC236}">
                <a16:creationId xmlns:a16="http://schemas.microsoft.com/office/drawing/2014/main" id="{1554E907-A8DF-C0E2-6A29-40D4B4DE5302}"/>
              </a:ext>
            </a:extLst>
          </p:cNvPr>
          <p:cNvSpPr txBox="1"/>
          <p:nvPr/>
        </p:nvSpPr>
        <p:spPr>
          <a:xfrm>
            <a:off x="1771650" y="5137783"/>
            <a:ext cx="8221980" cy="461345"/>
          </a:xfrm>
          <a:prstGeom prst="rect">
            <a:avLst/>
          </a:prstGeom>
          <a:noFill/>
        </p:spPr>
        <p:txBody>
          <a:bodyPr wrap="square">
            <a:spAutoFit/>
          </a:bodyPr>
          <a:lstStyle/>
          <a:p>
            <a:pPr marL="635" marR="7620" indent="-635" algn="ctr">
              <a:lnSpc>
                <a:spcPct val="149000"/>
              </a:lnSpc>
              <a:spcAft>
                <a:spcPts val="25"/>
              </a:spcAft>
            </a:pPr>
            <a:r>
              <a:rPr lang="en-IN" sz="1800" kern="100" dirty="0">
                <a:solidFill>
                  <a:srgbClr val="000000"/>
                </a:solidFill>
                <a:effectLst/>
                <a:latin typeface="Times New Roman" panose="02020603050405020304" pitchFamily="18" charset="0"/>
                <a:ea typeface="Calibri" panose="020F0502020204030204" pitchFamily="34" charset="0"/>
              </a:rPr>
              <a:t>Table 4 presents the results of two clustering algorithms</a:t>
            </a:r>
            <a:endParaRPr lang="en-IN" sz="2800" kern="100" dirty="0">
              <a:solidFill>
                <a:srgbClr val="000000"/>
              </a:solidFill>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16508990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DA33C44D-A3AD-AC6A-AB40-BD54F699D8C4}"/>
              </a:ext>
            </a:extLst>
          </p:cNvPr>
          <p:cNvSpPr>
            <a:spLocks noChangeArrowheads="1"/>
          </p:cNvSpPr>
          <p:nvPr/>
        </p:nvSpPr>
        <p:spPr bwMode="auto">
          <a:xfrm>
            <a:off x="4244975" y="339725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Arial" panose="020B0604020202020204" pitchFamily="34" charset="0"/>
                <a:ea typeface="Calibri" panose="020F0502020204030204" pitchFamily="34" charset="0"/>
              </a:rPr>
              <a:t>  </a:t>
            </a:r>
            <a:endParaRPr kumimoji="0" lang="en-US" altLang="en-US" sz="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6" name="Diagram 5">
            <a:extLst>
              <a:ext uri="{FF2B5EF4-FFF2-40B4-BE49-F238E27FC236}">
                <a16:creationId xmlns:a16="http://schemas.microsoft.com/office/drawing/2014/main" id="{24B80B76-7FB8-B5CF-65DA-0A1098F2D323}"/>
              </a:ext>
            </a:extLst>
          </p:cNvPr>
          <p:cNvGraphicFramePr/>
          <p:nvPr/>
        </p:nvGraphicFramePr>
        <p:xfrm>
          <a:off x="575310" y="499823"/>
          <a:ext cx="2716530" cy="46339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TextBox 7">
            <a:extLst>
              <a:ext uri="{FF2B5EF4-FFF2-40B4-BE49-F238E27FC236}">
                <a16:creationId xmlns:a16="http://schemas.microsoft.com/office/drawing/2014/main" id="{78CDAC4E-3FDD-8EBF-75FD-BE4EA507D864}"/>
              </a:ext>
            </a:extLst>
          </p:cNvPr>
          <p:cNvSpPr txBox="1"/>
          <p:nvPr/>
        </p:nvSpPr>
        <p:spPr>
          <a:xfrm>
            <a:off x="266066" y="1150906"/>
            <a:ext cx="10813414" cy="2525050"/>
          </a:xfrm>
          <a:prstGeom prst="rect">
            <a:avLst/>
          </a:prstGeom>
          <a:noFill/>
        </p:spPr>
        <p:txBody>
          <a:bodyPr wrap="square">
            <a:spAutoFit/>
          </a:bodyPr>
          <a:lstStyle/>
          <a:p>
            <a:pPr marL="635" marR="7620" indent="-635" algn="just">
              <a:lnSpc>
                <a:spcPct val="149000"/>
              </a:lnSpc>
              <a:spcAft>
                <a:spcPts val="25"/>
              </a:spcAft>
            </a:pPr>
            <a:r>
              <a:rPr lang="en-IN" sz="1800" kern="100" dirty="0">
                <a:solidFill>
                  <a:srgbClr val="000000"/>
                </a:solidFill>
                <a:effectLst/>
                <a:latin typeface="Calibri" panose="020F0502020204030204" pitchFamily="34" charset="0"/>
                <a:ea typeface="Calibri" panose="020F0502020204030204" pitchFamily="34" charset="0"/>
              </a:rPr>
              <a:t> </a:t>
            </a:r>
          </a:p>
          <a:p>
            <a:pPr marL="285750" marR="7620" indent="-285750" algn="just">
              <a:lnSpc>
                <a:spcPct val="149000"/>
              </a:lnSpc>
              <a:spcAft>
                <a:spcPts val="25"/>
              </a:spcAft>
              <a:buFont typeface="Arial" panose="020B0604020202020204" pitchFamily="34" charset="0"/>
              <a:buChar char="•"/>
            </a:pPr>
            <a:r>
              <a:rPr lang="en-IN" sz="1800" kern="100" dirty="0">
                <a:solidFill>
                  <a:srgbClr val="374151"/>
                </a:solidFill>
                <a:effectLst/>
                <a:latin typeface="Times New Roman" panose="02020603050405020304" pitchFamily="18" charset="0"/>
                <a:ea typeface="Calibri" panose="020F0502020204030204" pitchFamily="34" charset="0"/>
              </a:rPr>
              <a:t>In figure 6. the Gaussian Mixture models has the lowest accuracy score, while the TBDT+BDT has the highest accuracy score. This ensemble method used Bagging (Bootstrap Aggregation) to reduce the variance of Decision Tree and the effects of overfitting and improve generalization. The other models have accuracy scores between these two extremes.</a:t>
            </a:r>
            <a:endParaRPr lang="en-IN" sz="1800" kern="100" dirty="0">
              <a:solidFill>
                <a:srgbClr val="000000"/>
              </a:solidFill>
              <a:effectLst/>
              <a:latin typeface="Calibri" panose="020F0502020204030204" pitchFamily="34" charset="0"/>
              <a:ea typeface="Calibri" panose="020F0502020204030204" pitchFamily="34" charset="0"/>
            </a:endParaRPr>
          </a:p>
          <a:p>
            <a:pPr marL="635" marR="7620" indent="-635" algn="just">
              <a:lnSpc>
                <a:spcPct val="149000"/>
              </a:lnSpc>
              <a:spcAft>
                <a:spcPts val="25"/>
              </a:spcAft>
            </a:pPr>
            <a:r>
              <a:rPr lang="en-IN" sz="1800" kern="100" dirty="0">
                <a:solidFill>
                  <a:srgbClr val="000000"/>
                </a:solidFill>
                <a:effectLst/>
                <a:latin typeface="Times New Roman" panose="02020603050405020304" pitchFamily="18" charset="0"/>
                <a:ea typeface="Calibri" panose="020F0502020204030204" pitchFamily="34" charset="0"/>
              </a:rPr>
              <a:t> </a:t>
            </a:r>
            <a:endParaRPr lang="en-IN" sz="1800" kern="100" dirty="0">
              <a:solidFill>
                <a:srgbClr val="000000"/>
              </a:solidFill>
              <a:effectLst/>
              <a:latin typeface="Calibri" panose="020F0502020204030204" pitchFamily="34" charset="0"/>
              <a:ea typeface="Calibri" panose="020F0502020204030204" pitchFamily="34" charset="0"/>
            </a:endParaRPr>
          </a:p>
        </p:txBody>
      </p:sp>
      <p:pic>
        <p:nvPicPr>
          <p:cNvPr id="4" name="Picture 3">
            <a:extLst>
              <a:ext uri="{FF2B5EF4-FFF2-40B4-BE49-F238E27FC236}">
                <a16:creationId xmlns:a16="http://schemas.microsoft.com/office/drawing/2014/main" id="{EABA5D99-2569-D87C-A26F-496BD765D2AB}"/>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2164466" y="3397250"/>
            <a:ext cx="5721281" cy="270354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7" name="TextBox 6">
            <a:extLst>
              <a:ext uri="{FF2B5EF4-FFF2-40B4-BE49-F238E27FC236}">
                <a16:creationId xmlns:a16="http://schemas.microsoft.com/office/drawing/2014/main" id="{5537FCD0-556D-887E-2A7E-A0AD005BA713}"/>
              </a:ext>
            </a:extLst>
          </p:cNvPr>
          <p:cNvSpPr txBox="1"/>
          <p:nvPr/>
        </p:nvSpPr>
        <p:spPr>
          <a:xfrm>
            <a:off x="1078230" y="6127504"/>
            <a:ext cx="8221980" cy="461345"/>
          </a:xfrm>
          <a:prstGeom prst="rect">
            <a:avLst/>
          </a:prstGeom>
          <a:noFill/>
        </p:spPr>
        <p:txBody>
          <a:bodyPr wrap="square">
            <a:spAutoFit/>
          </a:bodyPr>
          <a:lstStyle/>
          <a:p>
            <a:pPr marL="635" marR="7620" indent="-635" algn="ctr">
              <a:lnSpc>
                <a:spcPct val="149000"/>
              </a:lnSpc>
              <a:spcAft>
                <a:spcPts val="25"/>
              </a:spcAft>
            </a:pPr>
            <a:r>
              <a:rPr lang="en-IN" sz="1800" kern="100" dirty="0">
                <a:solidFill>
                  <a:srgbClr val="000000"/>
                </a:solidFill>
                <a:effectLst/>
                <a:latin typeface="Times New Roman" panose="02020603050405020304" pitchFamily="18" charset="0"/>
                <a:ea typeface="Calibri" panose="020F0502020204030204" pitchFamily="34" charset="0"/>
              </a:rPr>
              <a:t>FIGURE 6. An Accuracy score comparison between ML models</a:t>
            </a:r>
            <a:endParaRPr lang="en-IN" sz="2800" kern="100" dirty="0">
              <a:solidFill>
                <a:srgbClr val="000000"/>
              </a:solidFill>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32156264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DA33C44D-A3AD-AC6A-AB40-BD54F699D8C4}"/>
              </a:ext>
            </a:extLst>
          </p:cNvPr>
          <p:cNvSpPr>
            <a:spLocks noChangeArrowheads="1"/>
          </p:cNvSpPr>
          <p:nvPr/>
        </p:nvSpPr>
        <p:spPr bwMode="auto">
          <a:xfrm>
            <a:off x="4244975" y="339725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Arial" panose="020B0604020202020204" pitchFamily="34" charset="0"/>
                <a:ea typeface="Calibri" panose="020F0502020204030204" pitchFamily="34" charset="0"/>
              </a:rPr>
              <a:t>  </a:t>
            </a:r>
            <a:endParaRPr kumimoji="0" lang="en-US" altLang="en-US" sz="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6" name="Diagram 5">
            <a:extLst>
              <a:ext uri="{FF2B5EF4-FFF2-40B4-BE49-F238E27FC236}">
                <a16:creationId xmlns:a16="http://schemas.microsoft.com/office/drawing/2014/main" id="{24B80B76-7FB8-B5CF-65DA-0A1098F2D323}"/>
              </a:ext>
            </a:extLst>
          </p:cNvPr>
          <p:cNvGraphicFramePr/>
          <p:nvPr>
            <p:extLst>
              <p:ext uri="{D42A27DB-BD31-4B8C-83A1-F6EECF244321}">
                <p14:modId xmlns:p14="http://schemas.microsoft.com/office/powerpoint/2010/main" val="2175819633"/>
              </p:ext>
            </p:extLst>
          </p:nvPr>
        </p:nvGraphicFramePr>
        <p:xfrm>
          <a:off x="4244975" y="525507"/>
          <a:ext cx="2716530" cy="46339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TextBox 7">
            <a:extLst>
              <a:ext uri="{FF2B5EF4-FFF2-40B4-BE49-F238E27FC236}">
                <a16:creationId xmlns:a16="http://schemas.microsoft.com/office/drawing/2014/main" id="{78CDAC4E-3FDD-8EBF-75FD-BE4EA507D864}"/>
              </a:ext>
            </a:extLst>
          </p:cNvPr>
          <p:cNvSpPr txBox="1"/>
          <p:nvPr/>
        </p:nvSpPr>
        <p:spPr>
          <a:xfrm>
            <a:off x="266066" y="1150906"/>
            <a:ext cx="10813414" cy="2112310"/>
          </a:xfrm>
          <a:prstGeom prst="rect">
            <a:avLst/>
          </a:prstGeom>
          <a:noFill/>
        </p:spPr>
        <p:txBody>
          <a:bodyPr wrap="square">
            <a:spAutoFit/>
          </a:bodyPr>
          <a:lstStyle/>
          <a:p>
            <a:pPr marL="635" marR="7620" indent="-635" algn="just">
              <a:lnSpc>
                <a:spcPct val="149000"/>
              </a:lnSpc>
              <a:spcAft>
                <a:spcPts val="25"/>
              </a:spcAft>
            </a:pPr>
            <a:r>
              <a:rPr lang="en-IN" sz="1800" kern="100" dirty="0">
                <a:solidFill>
                  <a:srgbClr val="000000"/>
                </a:solidFill>
                <a:effectLst/>
                <a:latin typeface="Calibri" panose="020F0502020204030204" pitchFamily="34" charset="0"/>
                <a:ea typeface="Calibri" panose="020F0502020204030204" pitchFamily="34" charset="0"/>
              </a:rPr>
              <a:t> </a:t>
            </a:r>
          </a:p>
          <a:p>
            <a:pPr marL="285750" marR="7620" indent="-285750" algn="just">
              <a:lnSpc>
                <a:spcPct val="149000"/>
              </a:lnSpc>
              <a:spcAft>
                <a:spcPts val="25"/>
              </a:spcAft>
              <a:buFont typeface="Arial" panose="020B0604020202020204" pitchFamily="34" charset="0"/>
              <a:buChar char="•"/>
            </a:pPr>
            <a:r>
              <a:rPr lang="en-IN" sz="1800" kern="100" dirty="0">
                <a:solidFill>
                  <a:srgbClr val="374151"/>
                </a:solidFill>
                <a:effectLst/>
                <a:latin typeface="Arial" panose="020B0604020202020204" pitchFamily="34" charset="0"/>
                <a:ea typeface="Calibri" panose="020F0502020204030204" pitchFamily="34" charset="0"/>
              </a:rPr>
              <a:t>TBDT-BDT is saved in model pickle as tuning voting classifier to predict the website is Safe or malicious. An website is developed with the ensemble model, Four different URLs are tested the outputs are shown below.</a:t>
            </a:r>
            <a:endParaRPr lang="en-IN" sz="1800" kern="100" dirty="0">
              <a:solidFill>
                <a:srgbClr val="000000"/>
              </a:solidFill>
              <a:effectLst/>
              <a:latin typeface="Calibri" panose="020F0502020204030204" pitchFamily="34" charset="0"/>
              <a:ea typeface="Calibri" panose="020F0502020204030204" pitchFamily="34" charset="0"/>
            </a:endParaRPr>
          </a:p>
          <a:p>
            <a:pPr marL="635" marR="7620" indent="-635" algn="just">
              <a:lnSpc>
                <a:spcPct val="149000"/>
              </a:lnSpc>
              <a:spcAft>
                <a:spcPts val="25"/>
              </a:spcAft>
            </a:pPr>
            <a:r>
              <a:rPr lang="en-IN" sz="1800" kern="100" dirty="0">
                <a:solidFill>
                  <a:srgbClr val="000000"/>
                </a:solidFill>
                <a:effectLst/>
                <a:latin typeface="Times New Roman" panose="02020603050405020304" pitchFamily="18" charset="0"/>
                <a:ea typeface="Calibri" panose="020F0502020204030204" pitchFamily="34" charset="0"/>
              </a:rPr>
              <a:t> </a:t>
            </a:r>
            <a:endParaRPr lang="en-IN" sz="1800" kern="100" dirty="0">
              <a:solidFill>
                <a:srgbClr val="000000"/>
              </a:solidFill>
              <a:effectLst/>
              <a:latin typeface="Calibri" panose="020F0502020204030204" pitchFamily="34" charset="0"/>
              <a:ea typeface="Calibri" panose="020F0502020204030204" pitchFamily="34" charset="0"/>
            </a:endParaRPr>
          </a:p>
        </p:txBody>
      </p:sp>
      <p:pic>
        <p:nvPicPr>
          <p:cNvPr id="2" name="Picture 1">
            <a:extLst>
              <a:ext uri="{FF2B5EF4-FFF2-40B4-BE49-F238E27FC236}">
                <a16:creationId xmlns:a16="http://schemas.microsoft.com/office/drawing/2014/main" id="{5EB29857-BF4F-EECA-6AFF-90A116214CC2}"/>
              </a:ext>
            </a:extLst>
          </p:cNvPr>
          <p:cNvPicPr>
            <a:picLocks noChangeAspect="1"/>
          </p:cNvPicPr>
          <p:nvPr/>
        </p:nvPicPr>
        <p:blipFill>
          <a:blip r:embed="rId7"/>
          <a:srcRect b="2057"/>
          <a:stretch>
            <a:fillRect/>
          </a:stretch>
        </p:blipFill>
        <p:spPr>
          <a:xfrm>
            <a:off x="758190" y="3898900"/>
            <a:ext cx="4417474" cy="2433593"/>
          </a:xfrm>
          <a:prstGeom prst="rect">
            <a:avLst/>
          </a:prstGeom>
          <a:noFill/>
          <a:ln>
            <a:noFill/>
          </a:ln>
        </p:spPr>
      </p:pic>
      <p:pic>
        <p:nvPicPr>
          <p:cNvPr id="5" name="Picture 4">
            <a:extLst>
              <a:ext uri="{FF2B5EF4-FFF2-40B4-BE49-F238E27FC236}">
                <a16:creationId xmlns:a16="http://schemas.microsoft.com/office/drawing/2014/main" id="{ABAB198C-F1F7-319F-1995-9347EADB48DD}"/>
              </a:ext>
            </a:extLst>
          </p:cNvPr>
          <p:cNvPicPr>
            <a:picLocks noChangeAspect="1"/>
          </p:cNvPicPr>
          <p:nvPr/>
        </p:nvPicPr>
        <p:blipFill>
          <a:blip r:embed="rId8"/>
          <a:srcRect b="2186"/>
          <a:stretch>
            <a:fillRect/>
          </a:stretch>
        </p:blipFill>
        <p:spPr>
          <a:xfrm>
            <a:off x="6143845" y="3913048"/>
            <a:ext cx="4417473" cy="2431208"/>
          </a:xfrm>
          <a:prstGeom prst="rect">
            <a:avLst/>
          </a:prstGeom>
          <a:noFill/>
          <a:ln>
            <a:noFill/>
          </a:ln>
        </p:spPr>
      </p:pic>
      <p:sp>
        <p:nvSpPr>
          <p:cNvPr id="10" name="TextBox 9">
            <a:extLst>
              <a:ext uri="{FF2B5EF4-FFF2-40B4-BE49-F238E27FC236}">
                <a16:creationId xmlns:a16="http://schemas.microsoft.com/office/drawing/2014/main" id="{908E4611-9E99-A128-14C5-43D8B7A5C277}"/>
              </a:ext>
            </a:extLst>
          </p:cNvPr>
          <p:cNvSpPr txBox="1"/>
          <p:nvPr/>
        </p:nvSpPr>
        <p:spPr>
          <a:xfrm>
            <a:off x="701882" y="3247976"/>
            <a:ext cx="4530090" cy="462819"/>
          </a:xfrm>
          <a:prstGeom prst="rect">
            <a:avLst/>
          </a:prstGeom>
          <a:noFill/>
        </p:spPr>
        <p:txBody>
          <a:bodyPr wrap="square">
            <a:spAutoFit/>
          </a:bodyPr>
          <a:lstStyle/>
          <a:p>
            <a:pPr marL="635" marR="7620" indent="-635" algn="just">
              <a:lnSpc>
                <a:spcPct val="149000"/>
              </a:lnSpc>
              <a:spcAft>
                <a:spcPts val="25"/>
              </a:spcAft>
            </a:pPr>
            <a:r>
              <a:rPr lang="en-IN" sz="1800" kern="100" dirty="0">
                <a:solidFill>
                  <a:srgbClr val="000000"/>
                </a:solidFill>
                <a:effectLst/>
                <a:latin typeface="Calibri" panose="020F0502020204030204" pitchFamily="34" charset="0"/>
                <a:ea typeface="Calibri" panose="020F0502020204030204" pitchFamily="34" charset="0"/>
              </a:rPr>
              <a:t>Website 1:  </a:t>
            </a:r>
            <a:r>
              <a:rPr lang="en-IN" sz="1800" u="sng" kern="100" dirty="0">
                <a:solidFill>
                  <a:srgbClr val="000000"/>
                </a:solidFill>
                <a:effectLst/>
                <a:latin typeface="Calibri" panose="020F0502020204030204" pitchFamily="34" charset="0"/>
                <a:ea typeface="Calibri" panose="020F0502020204030204" pitchFamily="34" charset="0"/>
                <a:hlinkClick r:id="rId9"/>
              </a:rPr>
              <a:t>https://www.instagram.com/</a:t>
            </a:r>
            <a:r>
              <a:rPr lang="en-IN" sz="1800" kern="100" dirty="0">
                <a:solidFill>
                  <a:srgbClr val="000000"/>
                </a:solidFill>
                <a:effectLst/>
                <a:latin typeface="Calibri" panose="020F0502020204030204" pitchFamily="34" charset="0"/>
                <a:ea typeface="Calibri" panose="020F0502020204030204" pitchFamily="34" charset="0"/>
              </a:rPr>
              <a:t> </a:t>
            </a:r>
          </a:p>
        </p:txBody>
      </p:sp>
      <p:sp>
        <p:nvSpPr>
          <p:cNvPr id="12" name="TextBox 11">
            <a:extLst>
              <a:ext uri="{FF2B5EF4-FFF2-40B4-BE49-F238E27FC236}">
                <a16:creationId xmlns:a16="http://schemas.microsoft.com/office/drawing/2014/main" id="{949FB844-93CB-38FD-2492-B34621702985}"/>
              </a:ext>
            </a:extLst>
          </p:cNvPr>
          <p:cNvSpPr txBox="1"/>
          <p:nvPr/>
        </p:nvSpPr>
        <p:spPr>
          <a:xfrm>
            <a:off x="5970270" y="3193808"/>
            <a:ext cx="3722370" cy="462819"/>
          </a:xfrm>
          <a:prstGeom prst="rect">
            <a:avLst/>
          </a:prstGeom>
          <a:noFill/>
        </p:spPr>
        <p:txBody>
          <a:bodyPr wrap="square">
            <a:spAutoFit/>
          </a:bodyPr>
          <a:lstStyle/>
          <a:p>
            <a:pPr marL="635" marR="7620" indent="-635" algn="just">
              <a:lnSpc>
                <a:spcPct val="149000"/>
              </a:lnSpc>
              <a:spcAft>
                <a:spcPts val="25"/>
              </a:spcAft>
            </a:pPr>
            <a:r>
              <a:rPr lang="en-IN" sz="1800" kern="100" dirty="0">
                <a:solidFill>
                  <a:srgbClr val="000000"/>
                </a:solidFill>
                <a:effectLst/>
                <a:latin typeface="Calibri" panose="020F0502020204030204" pitchFamily="34" charset="0"/>
                <a:ea typeface="Calibri" panose="020F0502020204030204" pitchFamily="34" charset="0"/>
              </a:rPr>
              <a:t>Website 2:  </a:t>
            </a:r>
            <a:r>
              <a:rPr lang="en-IN" sz="1800" u="sng" kern="100" dirty="0">
                <a:solidFill>
                  <a:srgbClr val="000000"/>
                </a:solidFill>
                <a:effectLst/>
                <a:latin typeface="Calibri" panose="020F0502020204030204" pitchFamily="34" charset="0"/>
                <a:ea typeface="Calibri" panose="020F0502020204030204" pitchFamily="34" charset="0"/>
                <a:hlinkClick r:id="rId10"/>
              </a:rPr>
              <a:t>http://google.com/</a:t>
            </a:r>
            <a:r>
              <a:rPr lang="en-IN" sz="1800" kern="100" dirty="0">
                <a:solidFill>
                  <a:srgbClr val="000000"/>
                </a:solidFill>
                <a:effectLst/>
                <a:latin typeface="Calibri" panose="020F0502020204030204" pitchFamily="34" charset="0"/>
                <a:ea typeface="Calibri" panose="020F0502020204030204" pitchFamily="34" charset="0"/>
              </a:rPr>
              <a:t> </a:t>
            </a:r>
          </a:p>
        </p:txBody>
      </p:sp>
    </p:spTree>
    <p:extLst>
      <p:ext uri="{BB962C8B-B14F-4D97-AF65-F5344CB8AC3E}">
        <p14:creationId xmlns:p14="http://schemas.microsoft.com/office/powerpoint/2010/main" val="25595995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DA33C44D-A3AD-AC6A-AB40-BD54F699D8C4}"/>
              </a:ext>
            </a:extLst>
          </p:cNvPr>
          <p:cNvSpPr>
            <a:spLocks noChangeArrowheads="1"/>
          </p:cNvSpPr>
          <p:nvPr/>
        </p:nvSpPr>
        <p:spPr bwMode="auto">
          <a:xfrm>
            <a:off x="4244975" y="339725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Arial" panose="020B0604020202020204" pitchFamily="34" charset="0"/>
                <a:ea typeface="Calibri" panose="020F0502020204030204" pitchFamily="34" charset="0"/>
              </a:rPr>
              <a:t>  </a:t>
            </a:r>
            <a:endParaRPr kumimoji="0" lang="en-US" altLang="en-US" sz="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6" name="Diagram 5">
            <a:extLst>
              <a:ext uri="{FF2B5EF4-FFF2-40B4-BE49-F238E27FC236}">
                <a16:creationId xmlns:a16="http://schemas.microsoft.com/office/drawing/2014/main" id="{24B80B76-7FB8-B5CF-65DA-0A1098F2D323}"/>
              </a:ext>
            </a:extLst>
          </p:cNvPr>
          <p:cNvGraphicFramePr/>
          <p:nvPr/>
        </p:nvGraphicFramePr>
        <p:xfrm>
          <a:off x="4244975" y="525507"/>
          <a:ext cx="2716530" cy="46339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Picture 3">
            <a:extLst>
              <a:ext uri="{FF2B5EF4-FFF2-40B4-BE49-F238E27FC236}">
                <a16:creationId xmlns:a16="http://schemas.microsoft.com/office/drawing/2014/main" id="{27AD6308-F489-AAD1-5063-955650CA0DFC}"/>
              </a:ext>
            </a:extLst>
          </p:cNvPr>
          <p:cNvPicPr>
            <a:picLocks noChangeAspect="1"/>
          </p:cNvPicPr>
          <p:nvPr/>
        </p:nvPicPr>
        <p:blipFill>
          <a:blip r:embed="rId7"/>
          <a:srcRect b="1886"/>
          <a:stretch>
            <a:fillRect/>
          </a:stretch>
        </p:blipFill>
        <p:spPr>
          <a:xfrm>
            <a:off x="302577" y="2635882"/>
            <a:ext cx="4805046" cy="2894821"/>
          </a:xfrm>
          <a:prstGeom prst="rect">
            <a:avLst/>
          </a:prstGeom>
          <a:noFill/>
          <a:ln>
            <a:noFill/>
          </a:ln>
        </p:spPr>
      </p:pic>
      <p:sp>
        <p:nvSpPr>
          <p:cNvPr id="9" name="TextBox 8">
            <a:extLst>
              <a:ext uri="{FF2B5EF4-FFF2-40B4-BE49-F238E27FC236}">
                <a16:creationId xmlns:a16="http://schemas.microsoft.com/office/drawing/2014/main" id="{2D2FF9CA-F60C-49DB-17E6-685350A19E5F}"/>
              </a:ext>
            </a:extLst>
          </p:cNvPr>
          <p:cNvSpPr txBox="1"/>
          <p:nvPr/>
        </p:nvSpPr>
        <p:spPr>
          <a:xfrm>
            <a:off x="453390" y="1580984"/>
            <a:ext cx="4149090" cy="462819"/>
          </a:xfrm>
          <a:prstGeom prst="rect">
            <a:avLst/>
          </a:prstGeom>
          <a:noFill/>
        </p:spPr>
        <p:txBody>
          <a:bodyPr wrap="square">
            <a:spAutoFit/>
          </a:bodyPr>
          <a:lstStyle/>
          <a:p>
            <a:pPr marL="635" marR="7620" indent="-635" algn="just">
              <a:lnSpc>
                <a:spcPct val="149000"/>
              </a:lnSpc>
              <a:spcAft>
                <a:spcPts val="25"/>
              </a:spcAft>
            </a:pPr>
            <a:r>
              <a:rPr lang="en-IN" sz="1800" kern="100" dirty="0">
                <a:solidFill>
                  <a:srgbClr val="000000"/>
                </a:solidFill>
                <a:effectLst/>
                <a:latin typeface="Calibri" panose="020F0502020204030204" pitchFamily="34" charset="0"/>
                <a:ea typeface="Calibri" panose="020F0502020204030204" pitchFamily="34" charset="0"/>
              </a:rPr>
              <a:t>Website 3:  </a:t>
            </a:r>
            <a:r>
              <a:rPr lang="en-IN" sz="1800" u="sng" kern="100" dirty="0">
                <a:solidFill>
                  <a:srgbClr val="000000"/>
                </a:solidFill>
                <a:effectLst/>
                <a:latin typeface="Calibri" panose="020F0502020204030204" pitchFamily="34" charset="0"/>
                <a:ea typeface="Calibri" panose="020F0502020204030204" pitchFamily="34" charset="0"/>
                <a:hlinkClick r:id="rId8"/>
              </a:rPr>
              <a:t>https://www.linken.com/</a:t>
            </a:r>
            <a:r>
              <a:rPr lang="en-IN" sz="1800" kern="100" dirty="0">
                <a:solidFill>
                  <a:srgbClr val="000000"/>
                </a:solidFill>
                <a:effectLst/>
                <a:latin typeface="Calibri" panose="020F0502020204030204" pitchFamily="34" charset="0"/>
                <a:ea typeface="Calibri" panose="020F0502020204030204" pitchFamily="34" charset="0"/>
              </a:rPr>
              <a:t> </a:t>
            </a:r>
          </a:p>
        </p:txBody>
      </p:sp>
      <p:sp>
        <p:nvSpPr>
          <p:cNvPr id="13" name="TextBox 12">
            <a:extLst>
              <a:ext uri="{FF2B5EF4-FFF2-40B4-BE49-F238E27FC236}">
                <a16:creationId xmlns:a16="http://schemas.microsoft.com/office/drawing/2014/main" id="{D3C59276-F5B3-C742-DBB6-F0B6C52ABE45}"/>
              </a:ext>
            </a:extLst>
          </p:cNvPr>
          <p:cNvSpPr txBox="1"/>
          <p:nvPr/>
        </p:nvSpPr>
        <p:spPr>
          <a:xfrm>
            <a:off x="5271135" y="1130055"/>
            <a:ext cx="6054090" cy="1288301"/>
          </a:xfrm>
          <a:prstGeom prst="rect">
            <a:avLst/>
          </a:prstGeom>
          <a:noFill/>
        </p:spPr>
        <p:txBody>
          <a:bodyPr wrap="square">
            <a:spAutoFit/>
          </a:bodyPr>
          <a:lstStyle/>
          <a:p>
            <a:pPr marL="635" marR="7620" indent="-635" algn="just">
              <a:lnSpc>
                <a:spcPct val="149000"/>
              </a:lnSpc>
              <a:spcAft>
                <a:spcPts val="25"/>
              </a:spcAft>
            </a:pPr>
            <a:r>
              <a:rPr lang="en-IN" sz="1800" kern="100" dirty="0">
                <a:solidFill>
                  <a:srgbClr val="000000"/>
                </a:solidFill>
                <a:effectLst/>
                <a:latin typeface="Calibri" panose="020F0502020204030204" pitchFamily="34" charset="0"/>
                <a:ea typeface="Calibri" panose="020F0502020204030204" pitchFamily="34" charset="0"/>
              </a:rPr>
              <a:t>Website4:  </a:t>
            </a:r>
            <a:r>
              <a:rPr lang="en-IN" sz="1800" u="sng" kern="100" dirty="0">
                <a:solidFill>
                  <a:srgbClr val="000000"/>
                </a:solidFill>
                <a:effectLst/>
                <a:latin typeface="Calibri" panose="020F0502020204030204" pitchFamily="34" charset="0"/>
                <a:ea typeface="Calibri" panose="020F0502020204030204" pitchFamily="34" charset="0"/>
                <a:hlinkClick r:id="rId9"/>
              </a:rPr>
              <a:t>http://www.regaranch.info/grafika/file/2012/atualizacao/www.itau.com.br/</a:t>
            </a:r>
            <a:r>
              <a:rPr lang="en-IN" sz="1800" kern="100" dirty="0">
                <a:solidFill>
                  <a:srgbClr val="000000"/>
                </a:solidFill>
                <a:effectLst/>
                <a:latin typeface="Calibri" panose="020F0502020204030204" pitchFamily="34" charset="0"/>
                <a:ea typeface="Calibri" panose="020F0502020204030204" pitchFamily="34" charset="0"/>
              </a:rPr>
              <a:t> </a:t>
            </a:r>
          </a:p>
        </p:txBody>
      </p:sp>
      <p:pic>
        <p:nvPicPr>
          <p:cNvPr id="14" name="Picture 13">
            <a:extLst>
              <a:ext uri="{FF2B5EF4-FFF2-40B4-BE49-F238E27FC236}">
                <a16:creationId xmlns:a16="http://schemas.microsoft.com/office/drawing/2014/main" id="{A1EC6AE3-12D0-50A5-7B5A-5FAA9DFABFE7}"/>
              </a:ext>
            </a:extLst>
          </p:cNvPr>
          <p:cNvPicPr>
            <a:picLocks noChangeAspect="1"/>
          </p:cNvPicPr>
          <p:nvPr/>
        </p:nvPicPr>
        <p:blipFill>
          <a:blip r:embed="rId10"/>
          <a:srcRect b="2486"/>
          <a:stretch>
            <a:fillRect/>
          </a:stretch>
        </p:blipFill>
        <p:spPr>
          <a:xfrm>
            <a:off x="5936614" y="2635883"/>
            <a:ext cx="5127625" cy="2894822"/>
          </a:xfrm>
          <a:prstGeom prst="rect">
            <a:avLst/>
          </a:prstGeom>
          <a:noFill/>
          <a:ln>
            <a:noFill/>
          </a:ln>
        </p:spPr>
      </p:pic>
    </p:spTree>
    <p:extLst>
      <p:ext uri="{BB962C8B-B14F-4D97-AF65-F5344CB8AC3E}">
        <p14:creationId xmlns:p14="http://schemas.microsoft.com/office/powerpoint/2010/main" val="32418684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2" name="Rectangle 11">
            <a:extLst>
              <a:ext uri="{FF2B5EF4-FFF2-40B4-BE49-F238E27FC236}">
                <a16:creationId xmlns:a16="http://schemas.microsoft.com/office/drawing/2014/main" id="{E8B2F707-EF35-4955-8439-F76145F3CD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4" name="Rectangle 13">
            <a:extLst>
              <a:ext uri="{FF2B5EF4-FFF2-40B4-BE49-F238E27FC236}">
                <a16:creationId xmlns:a16="http://schemas.microsoft.com/office/drawing/2014/main" id="{DA476813-4CEE-408B-852D-3E51E30B1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6" name="Picture 5">
            <a:extLst>
              <a:ext uri="{FF2B5EF4-FFF2-40B4-BE49-F238E27FC236}">
                <a16:creationId xmlns:a16="http://schemas.microsoft.com/office/drawing/2014/main" id="{0104A48C-F8FF-281B-5486-29842CEC424D}"/>
              </a:ext>
            </a:extLst>
          </p:cNvPr>
          <p:cNvPicPr>
            <a:picLocks noChangeAspect="1"/>
          </p:cNvPicPr>
          <p:nvPr/>
        </p:nvPicPr>
        <p:blipFill rotWithShape="1">
          <a:blip r:embed="rId2">
            <a:alphaModFix amt="60000"/>
          </a:blip>
          <a:srcRect t="20" r="-2" b="-2"/>
          <a:stretch/>
        </p:blipFill>
        <p:spPr>
          <a:xfrm>
            <a:off x="20" y="10"/>
            <a:ext cx="12191980" cy="6856614"/>
          </a:xfrm>
          <a:prstGeom prst="rect">
            <a:avLst/>
          </a:prstGeom>
        </p:spPr>
      </p:pic>
      <p:sp>
        <p:nvSpPr>
          <p:cNvPr id="2" name="Title"/>
          <p:cNvSpPr>
            <a:spLocks noGrp="1"/>
          </p:cNvSpPr>
          <p:nvPr>
            <p:ph type="ctrTitle"/>
          </p:nvPr>
        </p:nvSpPr>
        <p:spPr>
          <a:xfrm>
            <a:off x="1198181" y="726066"/>
            <a:ext cx="4795282" cy="5018227"/>
          </a:xfrm>
        </p:spPr>
        <p:txBody>
          <a:bodyPr anchor="ctr">
            <a:normAutofit/>
          </a:bodyPr>
          <a:lstStyle/>
          <a:p>
            <a:r>
              <a:rPr lang="en-US" dirty="0">
                <a:solidFill>
                  <a:srgbClr val="FFFFFF"/>
                </a:solidFill>
              </a:rPr>
              <a:t>Conclusion</a:t>
            </a:r>
          </a:p>
        </p:txBody>
      </p:sp>
      <p:grpSp>
        <p:nvGrpSpPr>
          <p:cNvPr id="16" name="Group 15">
            <a:extLst>
              <a:ext uri="{FF2B5EF4-FFF2-40B4-BE49-F238E27FC236}">
                <a16:creationId xmlns:a16="http://schemas.microsoft.com/office/drawing/2014/main" id="{245C754D-F6B0-4E8B-BCBC-51B5E2863D5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6951981" y="0"/>
            <a:ext cx="5236971" cy="6858001"/>
            <a:chOff x="6951981" y="0"/>
            <a:chExt cx="5236971" cy="6858001"/>
          </a:xfrm>
        </p:grpSpPr>
        <p:pic>
          <p:nvPicPr>
            <p:cNvPr id="17" name="Picture 16">
              <a:extLst>
                <a:ext uri="{FF2B5EF4-FFF2-40B4-BE49-F238E27FC236}">
                  <a16:creationId xmlns:a16="http://schemas.microsoft.com/office/drawing/2014/main" id="{66BE34B5-B2D6-49D5-B3B8-6E019E3E4C0E}"/>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alphaModFix amt="20000"/>
              <a:extLst>
                <a:ext uri="{28A0092B-C50C-407E-A947-70E740481C1C}">
                  <a14:useLocalDpi xmlns:a14="http://schemas.microsoft.com/office/drawing/2010/main" val="0"/>
                </a:ext>
              </a:extLst>
            </a:blip>
            <a:stretch>
              <a:fillRect/>
            </a:stretch>
          </p:blipFill>
          <p:spPr>
            <a:xfrm flipH="1">
              <a:off x="6951981" y="692703"/>
              <a:ext cx="5236971" cy="6165298"/>
            </a:xfrm>
            <a:prstGeom prst="rect">
              <a:avLst/>
            </a:prstGeom>
          </p:spPr>
        </p:pic>
        <p:pic>
          <p:nvPicPr>
            <p:cNvPr id="18" name="Picture 17">
              <a:extLst>
                <a:ext uri="{FF2B5EF4-FFF2-40B4-BE49-F238E27FC236}">
                  <a16:creationId xmlns:a16="http://schemas.microsoft.com/office/drawing/2014/main" id="{1B5FDAC2-DA09-40B0-9B3F-D874ECE9658E}"/>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alphaModFix amt="5000"/>
              <a:extLst>
                <a:ext uri="{28A0092B-C50C-407E-A947-70E740481C1C}">
                  <a14:useLocalDpi xmlns:a14="http://schemas.microsoft.com/office/drawing/2010/main" val="0"/>
                </a:ext>
              </a:extLst>
            </a:blip>
            <a:srcRect l="19154" b="19117"/>
            <a:stretch/>
          </p:blipFill>
          <p:spPr>
            <a:xfrm rot="16200000" flipH="1">
              <a:off x="7618603" y="-373126"/>
              <a:ext cx="4197223" cy="4943475"/>
            </a:xfrm>
            <a:prstGeom prst="rect">
              <a:avLst/>
            </a:prstGeom>
          </p:spPr>
        </p:pic>
      </p:grpSp>
      <p:sp>
        <p:nvSpPr>
          <p:cNvPr id="3" name="Content Placeholder"/>
          <p:cNvSpPr>
            <a:spLocks noGrp="1"/>
          </p:cNvSpPr>
          <p:nvPr>
            <p:ph idx="1"/>
          </p:nvPr>
        </p:nvSpPr>
        <p:spPr>
          <a:xfrm>
            <a:off x="6195372" y="1467661"/>
            <a:ext cx="5423228" cy="5017076"/>
          </a:xfrm>
        </p:spPr>
        <p:txBody>
          <a:bodyPr anchor="ctr">
            <a:normAutofit/>
          </a:bodyPr>
          <a:lstStyle/>
          <a:p>
            <a:pPr algn="just"/>
            <a:r>
              <a:rPr lang="en-IN" sz="1800" kern="100" dirty="0">
                <a:solidFill>
                  <a:schemeClr val="bg1"/>
                </a:solidFill>
                <a:ea typeface="Calibri"/>
              </a:rPr>
              <a:t>T</a:t>
            </a:r>
            <a:r>
              <a:rPr lang="en-IN" sz="1800" kern="100" dirty="0">
                <a:solidFill>
                  <a:schemeClr val="bg1"/>
                </a:solidFill>
                <a:effectLst/>
                <a:ea typeface="Calibri"/>
              </a:rPr>
              <a:t>he exploration of ML models has shed light on their collective potential for enhancing the detection of malicious URLs. Through systematic experimentation and evaluation, we have observed the diverse capabilities of these algorithms in capturing intricate patterns and anomalies within URL datasets.</a:t>
            </a:r>
            <a:r>
              <a:rPr lang="en-IN" sz="1800" kern="100" dirty="0">
                <a:solidFill>
                  <a:schemeClr val="bg1"/>
                </a:solidFill>
                <a:ea typeface="Calibri"/>
              </a:rPr>
              <a:t> </a:t>
            </a:r>
            <a:endParaRPr lang="en-US"/>
          </a:p>
          <a:p>
            <a:pPr algn="just"/>
            <a:r>
              <a:rPr lang="en-IN" sz="1800" kern="0" dirty="0">
                <a:solidFill>
                  <a:schemeClr val="bg1"/>
                </a:solidFill>
                <a:effectLst/>
                <a:ea typeface="Times New Roman" panose="02020603050405020304" pitchFamily="18" charset="0"/>
              </a:rPr>
              <a:t>Our results highlight how crucial it is to employ a variety of ML approaches to create reliable and flexible detection systems that can reduce the impact of the constantly changing threat environment of harmful URLs.</a:t>
            </a:r>
          </a:p>
          <a:p>
            <a:pPr algn="just"/>
            <a:r>
              <a:rPr lang="en-IN" sz="1800" kern="0" dirty="0">
                <a:solidFill>
                  <a:schemeClr val="bg1"/>
                </a:solidFill>
                <a:ea typeface="Times New Roman" panose="02020603050405020304" pitchFamily="18" charset="0"/>
              </a:rPr>
              <a:t>The ensemble method gives the highest Accuracy of 0.968261</a:t>
            </a:r>
            <a:endParaRPr lang="en-IN" sz="1800" kern="0" dirty="0">
              <a:solidFill>
                <a:schemeClr val="bg1"/>
              </a:solidFill>
              <a:effectLst/>
              <a:ea typeface="Times New Roman" panose="02020603050405020304" pitchFamily="18" charset="0"/>
            </a:endParaRPr>
          </a:p>
          <a:p>
            <a:pPr algn="just"/>
            <a:endParaRPr lang="en-IN" sz="1800" kern="100" dirty="0">
              <a:solidFill>
                <a:schemeClr val="bg1"/>
              </a:solidFill>
              <a:effectLst/>
              <a:ea typeface="Calibri" panose="020F0502020204030204" pitchFamily="34" charset="0"/>
            </a:endParaRPr>
          </a:p>
        </p:txBody>
      </p:sp>
    </p:spTree>
    <p:extLst>
      <p:ext uri="{BB962C8B-B14F-4D97-AF65-F5344CB8AC3E}">
        <p14:creationId xmlns:p14="http://schemas.microsoft.com/office/powerpoint/2010/main" val="22015509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2" name="Rectangle 11">
            <a:extLst>
              <a:ext uri="{FF2B5EF4-FFF2-40B4-BE49-F238E27FC236}">
                <a16:creationId xmlns:a16="http://schemas.microsoft.com/office/drawing/2014/main" id="{E8B2F707-EF35-4955-8439-F76145F3CD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4" name="Rectangle 13">
            <a:extLst>
              <a:ext uri="{FF2B5EF4-FFF2-40B4-BE49-F238E27FC236}">
                <a16:creationId xmlns:a16="http://schemas.microsoft.com/office/drawing/2014/main" id="{DA476813-4CEE-408B-852D-3E51E30B1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6" name="Picture 5">
            <a:extLst>
              <a:ext uri="{FF2B5EF4-FFF2-40B4-BE49-F238E27FC236}">
                <a16:creationId xmlns:a16="http://schemas.microsoft.com/office/drawing/2014/main" id="{0104A48C-F8FF-281B-5486-29842CEC424D}"/>
              </a:ext>
            </a:extLst>
          </p:cNvPr>
          <p:cNvPicPr>
            <a:picLocks noChangeAspect="1"/>
          </p:cNvPicPr>
          <p:nvPr/>
        </p:nvPicPr>
        <p:blipFill rotWithShape="1">
          <a:blip r:embed="rId2">
            <a:alphaModFix amt="60000"/>
          </a:blip>
          <a:srcRect t="13132" r="46599" b="19978"/>
          <a:stretch/>
        </p:blipFill>
        <p:spPr>
          <a:xfrm>
            <a:off x="-3048" y="33364"/>
            <a:ext cx="12188952" cy="6824636"/>
          </a:xfrm>
          <a:prstGeom prst="rect">
            <a:avLst/>
          </a:prstGeom>
        </p:spPr>
      </p:pic>
      <p:sp>
        <p:nvSpPr>
          <p:cNvPr id="2" name="Title"/>
          <p:cNvSpPr>
            <a:spLocks noGrp="1"/>
          </p:cNvSpPr>
          <p:nvPr>
            <p:ph type="ctrTitle"/>
          </p:nvPr>
        </p:nvSpPr>
        <p:spPr>
          <a:xfrm>
            <a:off x="1198181" y="726066"/>
            <a:ext cx="4795282" cy="5018227"/>
          </a:xfrm>
        </p:spPr>
        <p:txBody>
          <a:bodyPr anchor="ctr">
            <a:normAutofit/>
          </a:bodyPr>
          <a:lstStyle/>
          <a:p>
            <a:r>
              <a:rPr lang="en-US" dirty="0">
                <a:solidFill>
                  <a:srgbClr val="FFFFFF"/>
                </a:solidFill>
              </a:rPr>
              <a:t>Conclusion</a:t>
            </a:r>
          </a:p>
        </p:txBody>
      </p:sp>
      <p:grpSp>
        <p:nvGrpSpPr>
          <p:cNvPr id="16" name="Group 15">
            <a:extLst>
              <a:ext uri="{FF2B5EF4-FFF2-40B4-BE49-F238E27FC236}">
                <a16:creationId xmlns:a16="http://schemas.microsoft.com/office/drawing/2014/main" id="{245C754D-F6B0-4E8B-BCBC-51B5E2863D5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6951981" y="0"/>
            <a:ext cx="5236971" cy="6858001"/>
            <a:chOff x="6951981" y="0"/>
            <a:chExt cx="5236971" cy="6858001"/>
          </a:xfrm>
        </p:grpSpPr>
        <p:pic>
          <p:nvPicPr>
            <p:cNvPr id="17" name="Picture 16">
              <a:extLst>
                <a:ext uri="{FF2B5EF4-FFF2-40B4-BE49-F238E27FC236}">
                  <a16:creationId xmlns:a16="http://schemas.microsoft.com/office/drawing/2014/main" id="{66BE34B5-B2D6-49D5-B3B8-6E019E3E4C0E}"/>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alphaModFix amt="20000"/>
              <a:extLst>
                <a:ext uri="{28A0092B-C50C-407E-A947-70E740481C1C}">
                  <a14:useLocalDpi xmlns:a14="http://schemas.microsoft.com/office/drawing/2010/main" val="0"/>
                </a:ext>
              </a:extLst>
            </a:blip>
            <a:stretch>
              <a:fillRect/>
            </a:stretch>
          </p:blipFill>
          <p:spPr>
            <a:xfrm flipH="1">
              <a:off x="6951981" y="692703"/>
              <a:ext cx="5236971" cy="6165298"/>
            </a:xfrm>
            <a:prstGeom prst="rect">
              <a:avLst/>
            </a:prstGeom>
          </p:spPr>
        </p:pic>
        <p:pic>
          <p:nvPicPr>
            <p:cNvPr id="18" name="Picture 17">
              <a:extLst>
                <a:ext uri="{FF2B5EF4-FFF2-40B4-BE49-F238E27FC236}">
                  <a16:creationId xmlns:a16="http://schemas.microsoft.com/office/drawing/2014/main" id="{1B5FDAC2-DA09-40B0-9B3F-D874ECE9658E}"/>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alphaModFix amt="5000"/>
              <a:extLst>
                <a:ext uri="{28A0092B-C50C-407E-A947-70E740481C1C}">
                  <a14:useLocalDpi xmlns:a14="http://schemas.microsoft.com/office/drawing/2010/main" val="0"/>
                </a:ext>
              </a:extLst>
            </a:blip>
            <a:srcRect l="19154" b="19117"/>
            <a:stretch/>
          </p:blipFill>
          <p:spPr>
            <a:xfrm rot="16200000" flipH="1">
              <a:off x="7618603" y="-373126"/>
              <a:ext cx="4197223" cy="4943475"/>
            </a:xfrm>
            <a:prstGeom prst="rect">
              <a:avLst/>
            </a:prstGeom>
          </p:spPr>
        </p:pic>
      </p:grpSp>
      <p:sp>
        <p:nvSpPr>
          <p:cNvPr id="3" name="Content Placeholder"/>
          <p:cNvSpPr>
            <a:spLocks noGrp="1"/>
          </p:cNvSpPr>
          <p:nvPr>
            <p:ph idx="1"/>
          </p:nvPr>
        </p:nvSpPr>
        <p:spPr>
          <a:xfrm>
            <a:off x="6195372" y="726538"/>
            <a:ext cx="5423228" cy="5017076"/>
          </a:xfrm>
        </p:spPr>
        <p:txBody>
          <a:bodyPr anchor="ctr">
            <a:normAutofit/>
          </a:bodyPr>
          <a:lstStyle/>
          <a:p>
            <a:pPr algn="just"/>
            <a:r>
              <a:rPr lang="en-US" sz="1800" kern="100" dirty="0">
                <a:solidFill>
                  <a:schemeClr val="bg1"/>
                </a:solidFill>
                <a:effectLst/>
                <a:ea typeface="Calibri"/>
              </a:rPr>
              <a:t>Furthermore, expanding research and collaboration in this domain will be essential to refine existing methodologies, explore novel approaches, and address emerging challenges in malicious URL detection.</a:t>
            </a:r>
            <a:endParaRPr lang="en-US">
              <a:solidFill>
                <a:schemeClr val="bg1"/>
              </a:solidFill>
              <a:ea typeface="Calibri"/>
            </a:endParaRPr>
          </a:p>
          <a:p>
            <a:pPr algn="just"/>
            <a:r>
              <a:rPr lang="en-US" sz="1800" kern="100" dirty="0">
                <a:solidFill>
                  <a:schemeClr val="bg1"/>
                </a:solidFill>
                <a:effectLst/>
                <a:ea typeface="Calibri"/>
              </a:rPr>
              <a:t>our investigation highlights the need for comprehensive and multi-faceted approaches to malicious URL detection, encompassing not only machine learning algorithms but also holistic strategies that integrate threat intelligence, </a:t>
            </a:r>
            <a:r>
              <a:rPr lang="en-US" sz="1800" kern="100" dirty="0" err="1">
                <a:solidFill>
                  <a:schemeClr val="bg1"/>
                </a:solidFill>
                <a:effectLst/>
                <a:ea typeface="Calibri"/>
              </a:rPr>
              <a:t>behavioural</a:t>
            </a:r>
            <a:r>
              <a:rPr lang="en-US" sz="1800" kern="100" dirty="0">
                <a:solidFill>
                  <a:schemeClr val="bg1"/>
                </a:solidFill>
                <a:effectLst/>
                <a:ea typeface="Calibri"/>
              </a:rPr>
              <a:t> analysis, and anomaly detection techniques.</a:t>
            </a:r>
            <a:r>
              <a:rPr lang="en-US" sz="1800" kern="100" dirty="0">
                <a:solidFill>
                  <a:schemeClr val="bg1"/>
                </a:solidFill>
                <a:ea typeface="Calibri"/>
              </a:rPr>
              <a:t> </a:t>
            </a:r>
            <a:endParaRPr lang="en-IN" sz="1800" kern="100" dirty="0">
              <a:solidFill>
                <a:schemeClr val="bg1"/>
              </a:solidFill>
              <a:effectLst/>
              <a:ea typeface="Calibri" panose="020F0502020204030204" pitchFamily="34" charset="0"/>
            </a:endParaRPr>
          </a:p>
        </p:txBody>
      </p:sp>
    </p:spTree>
    <p:extLst>
      <p:ext uri="{BB962C8B-B14F-4D97-AF65-F5344CB8AC3E}">
        <p14:creationId xmlns:p14="http://schemas.microsoft.com/office/powerpoint/2010/main" val="18531835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2" name="Rectangle 11">
            <a:extLst>
              <a:ext uri="{FF2B5EF4-FFF2-40B4-BE49-F238E27FC236}">
                <a16:creationId xmlns:a16="http://schemas.microsoft.com/office/drawing/2014/main" id="{E8B2F707-EF35-4955-8439-F76145F3CD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4" name="Rectangle 13">
            <a:extLst>
              <a:ext uri="{FF2B5EF4-FFF2-40B4-BE49-F238E27FC236}">
                <a16:creationId xmlns:a16="http://schemas.microsoft.com/office/drawing/2014/main" id="{DA476813-4CEE-408B-852D-3E51E30B1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6" name="Picture 5">
            <a:extLst>
              <a:ext uri="{FF2B5EF4-FFF2-40B4-BE49-F238E27FC236}">
                <a16:creationId xmlns:a16="http://schemas.microsoft.com/office/drawing/2014/main" id="{0104A48C-F8FF-281B-5486-29842CEC424D}"/>
              </a:ext>
            </a:extLst>
          </p:cNvPr>
          <p:cNvPicPr>
            <a:picLocks noChangeAspect="1"/>
          </p:cNvPicPr>
          <p:nvPr/>
        </p:nvPicPr>
        <p:blipFill rotWithShape="1">
          <a:blip r:embed="rId2">
            <a:alphaModFix amt="60000"/>
          </a:blip>
          <a:srcRect l="11" t="12840" r="58875" b="29523"/>
          <a:stretch/>
        </p:blipFill>
        <p:spPr>
          <a:xfrm>
            <a:off x="-610" y="-3765"/>
            <a:ext cx="12192504" cy="6861828"/>
          </a:xfrm>
          <a:prstGeom prst="rect">
            <a:avLst/>
          </a:prstGeom>
        </p:spPr>
      </p:pic>
      <p:sp>
        <p:nvSpPr>
          <p:cNvPr id="2" name="Title"/>
          <p:cNvSpPr>
            <a:spLocks noGrp="1"/>
          </p:cNvSpPr>
          <p:nvPr>
            <p:ph type="ctrTitle"/>
          </p:nvPr>
        </p:nvSpPr>
        <p:spPr>
          <a:xfrm>
            <a:off x="1198181" y="726066"/>
            <a:ext cx="4795282" cy="5018227"/>
          </a:xfrm>
        </p:spPr>
        <p:txBody>
          <a:bodyPr anchor="ctr">
            <a:normAutofit/>
          </a:bodyPr>
          <a:lstStyle/>
          <a:p>
            <a:r>
              <a:rPr lang="en-US" dirty="0">
                <a:solidFill>
                  <a:srgbClr val="FFFFFF"/>
                </a:solidFill>
              </a:rPr>
              <a:t>Future work</a:t>
            </a:r>
            <a:endParaRPr lang="en-US" dirty="0"/>
          </a:p>
        </p:txBody>
      </p:sp>
      <p:grpSp>
        <p:nvGrpSpPr>
          <p:cNvPr id="16" name="Group 15">
            <a:extLst>
              <a:ext uri="{FF2B5EF4-FFF2-40B4-BE49-F238E27FC236}">
                <a16:creationId xmlns:a16="http://schemas.microsoft.com/office/drawing/2014/main" id="{245C754D-F6B0-4E8B-BCBC-51B5E2863D5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6951981" y="0"/>
            <a:ext cx="5236971" cy="6858001"/>
            <a:chOff x="6951981" y="0"/>
            <a:chExt cx="5236971" cy="6858001"/>
          </a:xfrm>
        </p:grpSpPr>
        <p:pic>
          <p:nvPicPr>
            <p:cNvPr id="17" name="Picture 16">
              <a:extLst>
                <a:ext uri="{FF2B5EF4-FFF2-40B4-BE49-F238E27FC236}">
                  <a16:creationId xmlns:a16="http://schemas.microsoft.com/office/drawing/2014/main" id="{66BE34B5-B2D6-49D5-B3B8-6E019E3E4C0E}"/>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alphaModFix amt="20000"/>
              <a:extLst>
                <a:ext uri="{28A0092B-C50C-407E-A947-70E740481C1C}">
                  <a14:useLocalDpi xmlns:a14="http://schemas.microsoft.com/office/drawing/2010/main" val="0"/>
                </a:ext>
              </a:extLst>
            </a:blip>
            <a:stretch>
              <a:fillRect/>
            </a:stretch>
          </p:blipFill>
          <p:spPr>
            <a:xfrm flipH="1">
              <a:off x="6951981" y="692703"/>
              <a:ext cx="5236971" cy="6165298"/>
            </a:xfrm>
            <a:prstGeom prst="rect">
              <a:avLst/>
            </a:prstGeom>
          </p:spPr>
        </p:pic>
        <p:pic>
          <p:nvPicPr>
            <p:cNvPr id="18" name="Picture 17">
              <a:extLst>
                <a:ext uri="{FF2B5EF4-FFF2-40B4-BE49-F238E27FC236}">
                  <a16:creationId xmlns:a16="http://schemas.microsoft.com/office/drawing/2014/main" id="{1B5FDAC2-DA09-40B0-9B3F-D874ECE9658E}"/>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alphaModFix amt="5000"/>
              <a:extLst>
                <a:ext uri="{28A0092B-C50C-407E-A947-70E740481C1C}">
                  <a14:useLocalDpi xmlns:a14="http://schemas.microsoft.com/office/drawing/2010/main" val="0"/>
                </a:ext>
              </a:extLst>
            </a:blip>
            <a:srcRect l="19154" b="19117"/>
            <a:stretch/>
          </p:blipFill>
          <p:spPr>
            <a:xfrm rot="16200000" flipH="1">
              <a:off x="7618603" y="-373126"/>
              <a:ext cx="4197223" cy="4943475"/>
            </a:xfrm>
            <a:prstGeom prst="rect">
              <a:avLst/>
            </a:prstGeom>
          </p:spPr>
        </p:pic>
      </p:grpSp>
      <p:sp>
        <p:nvSpPr>
          <p:cNvPr id="3" name="Content Placeholder"/>
          <p:cNvSpPr>
            <a:spLocks noGrp="1"/>
          </p:cNvSpPr>
          <p:nvPr>
            <p:ph idx="1"/>
          </p:nvPr>
        </p:nvSpPr>
        <p:spPr>
          <a:xfrm>
            <a:off x="5057592" y="966620"/>
            <a:ext cx="7030734" cy="5893897"/>
          </a:xfrm>
        </p:spPr>
        <p:txBody>
          <a:bodyPr anchor="ctr">
            <a:normAutofit/>
          </a:bodyPr>
          <a:lstStyle/>
          <a:p>
            <a:pPr algn="just"/>
            <a:r>
              <a:rPr lang="en-US" sz="1800" kern="100" dirty="0">
                <a:solidFill>
                  <a:schemeClr val="bg1"/>
                </a:solidFill>
                <a:ea typeface="+mn-lt"/>
                <a:cs typeface="+mn-lt"/>
              </a:rPr>
              <a:t>In our future work, we aim to enhance our current system for detecting malicious URLs by integrating advanced machine learning and neural network techniques. Neural networks, a model which makes decisions in a manner similar to the human brain decision-making by utilizing processes similar to biological neurons, will be a key component of our approach. </a:t>
            </a:r>
            <a:endParaRPr lang="en-US" sz="1800">
              <a:solidFill>
                <a:schemeClr val="bg1"/>
              </a:solidFill>
              <a:ea typeface="+mn-lt"/>
              <a:cs typeface="+mn-lt"/>
            </a:endParaRPr>
          </a:p>
          <a:p>
            <a:pPr algn="just"/>
            <a:r>
              <a:rPr lang="en-US" sz="1800" kern="100" dirty="0">
                <a:solidFill>
                  <a:schemeClr val="bg1"/>
                </a:solidFill>
                <a:ea typeface="+mn-lt"/>
                <a:cs typeface="+mn-lt"/>
              </a:rPr>
              <a:t>Moving forward, we plan to develop models using unsupervised learning on a broader set of URL features, allowing us to uncover hidden patterns in unsupervised data and build a more robust detection system. </a:t>
            </a:r>
            <a:endParaRPr lang="en-US" sz="1800">
              <a:solidFill>
                <a:schemeClr val="bg1"/>
              </a:solidFill>
              <a:ea typeface="+mn-lt"/>
              <a:cs typeface="+mn-lt"/>
            </a:endParaRPr>
          </a:p>
          <a:p>
            <a:pPr algn="just"/>
            <a:r>
              <a:rPr lang="en-US" sz="1800" kern="100" dirty="0">
                <a:solidFill>
                  <a:schemeClr val="bg1"/>
                </a:solidFill>
                <a:ea typeface="+mn-lt"/>
                <a:cs typeface="+mn-lt"/>
              </a:rPr>
              <a:t>By combining the strengths of machine learning models and </a:t>
            </a:r>
            <a:r>
              <a:rPr lang="en-US" sz="1800" kern="100">
                <a:solidFill>
                  <a:schemeClr val="bg1"/>
                </a:solidFill>
                <a:ea typeface="+mn-lt"/>
                <a:cs typeface="+mn-lt"/>
              </a:rPr>
              <a:t>neural networks, we  want to develop a  new ensemble </a:t>
            </a:r>
            <a:r>
              <a:rPr lang="en-US" sz="1800" kern="100" dirty="0">
                <a:solidFill>
                  <a:schemeClr val="bg1"/>
                </a:solidFill>
                <a:ea typeface="+mn-lt"/>
                <a:cs typeface="+mn-lt"/>
              </a:rPr>
              <a:t>model, we expect to significantly improve the accuracy and efficiency of </a:t>
            </a:r>
            <a:r>
              <a:rPr lang="en-US" sz="1800" kern="100" dirty="0">
                <a:solidFill>
                  <a:schemeClr val="bg1"/>
                </a:solidFill>
                <a:effectLst/>
                <a:ea typeface="+mn-lt"/>
                <a:cs typeface="+mn-lt"/>
              </a:rPr>
              <a:t>malicious</a:t>
            </a:r>
            <a:r>
              <a:rPr lang="en-US" sz="1800" kern="100" dirty="0">
                <a:solidFill>
                  <a:schemeClr val="bg1"/>
                </a:solidFill>
                <a:ea typeface="+mn-lt"/>
                <a:cs typeface="+mn-lt"/>
              </a:rPr>
              <a:t> URL detection, ultimately strengthening cybersecurity measures.</a:t>
            </a:r>
            <a:endParaRPr lang="en-US" sz="1800" dirty="0">
              <a:solidFill>
                <a:schemeClr val="bg1"/>
              </a:solidFill>
              <a:effectLst/>
              <a:ea typeface="+mn-lt"/>
              <a:cs typeface="+mn-lt"/>
            </a:endParaRPr>
          </a:p>
        </p:txBody>
      </p:sp>
    </p:spTree>
    <p:extLst>
      <p:ext uri="{BB962C8B-B14F-4D97-AF65-F5344CB8AC3E}">
        <p14:creationId xmlns:p14="http://schemas.microsoft.com/office/powerpoint/2010/main" val="4547858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2" name="Rectangle 11">
            <a:extLst>
              <a:ext uri="{FF2B5EF4-FFF2-40B4-BE49-F238E27FC236}">
                <a16:creationId xmlns:a16="http://schemas.microsoft.com/office/drawing/2014/main" id="{E8B2F707-EF35-4955-8439-F76145F3CD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4" name="Rectangle 13">
            <a:extLst>
              <a:ext uri="{FF2B5EF4-FFF2-40B4-BE49-F238E27FC236}">
                <a16:creationId xmlns:a16="http://schemas.microsoft.com/office/drawing/2014/main" id="{DA476813-4CEE-408B-852D-3E51E30B1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6" name="Picture 5" descr="Magnifying glass showing decling performance">
            <a:extLst>
              <a:ext uri="{FF2B5EF4-FFF2-40B4-BE49-F238E27FC236}">
                <a16:creationId xmlns:a16="http://schemas.microsoft.com/office/drawing/2014/main" id="{110F4AF8-8710-8EA1-1062-AC5D2D67C57E}"/>
              </a:ext>
            </a:extLst>
          </p:cNvPr>
          <p:cNvPicPr>
            <a:picLocks noChangeAspect="1"/>
          </p:cNvPicPr>
          <p:nvPr/>
        </p:nvPicPr>
        <p:blipFill rotWithShape="1">
          <a:blip r:embed="rId2">
            <a:alphaModFix amt="60000"/>
          </a:blip>
          <a:srcRect t="609" r="33499" b="28707"/>
          <a:stretch/>
        </p:blipFill>
        <p:spPr>
          <a:xfrm>
            <a:off x="20" y="0"/>
            <a:ext cx="12191980" cy="6858000"/>
          </a:xfrm>
          <a:prstGeom prst="rect">
            <a:avLst/>
          </a:prstGeom>
        </p:spPr>
      </p:pic>
      <p:sp>
        <p:nvSpPr>
          <p:cNvPr id="2" name="Title"/>
          <p:cNvSpPr>
            <a:spLocks noGrp="1"/>
          </p:cNvSpPr>
          <p:nvPr>
            <p:ph type="ctrTitle"/>
          </p:nvPr>
        </p:nvSpPr>
        <p:spPr>
          <a:xfrm>
            <a:off x="384415" y="573535"/>
            <a:ext cx="4795282" cy="5018227"/>
          </a:xfrm>
        </p:spPr>
        <p:txBody>
          <a:bodyPr anchor="ctr">
            <a:normAutofit/>
          </a:bodyPr>
          <a:lstStyle/>
          <a:p>
            <a:r>
              <a:rPr lang="en-US" dirty="0">
                <a:solidFill>
                  <a:srgbClr val="FFFFFF"/>
                </a:solidFill>
              </a:rPr>
              <a:t>Reference</a:t>
            </a:r>
          </a:p>
        </p:txBody>
      </p:sp>
      <p:grpSp>
        <p:nvGrpSpPr>
          <p:cNvPr id="16" name="Group 15">
            <a:extLst>
              <a:ext uri="{FF2B5EF4-FFF2-40B4-BE49-F238E27FC236}">
                <a16:creationId xmlns:a16="http://schemas.microsoft.com/office/drawing/2014/main" id="{245C754D-F6B0-4E8B-BCBC-51B5E2863D5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6951981" y="0"/>
            <a:ext cx="5236971" cy="6858001"/>
            <a:chOff x="6951981" y="0"/>
            <a:chExt cx="5236971" cy="6858001"/>
          </a:xfrm>
        </p:grpSpPr>
        <p:pic>
          <p:nvPicPr>
            <p:cNvPr id="17" name="Picture 16">
              <a:extLst>
                <a:ext uri="{FF2B5EF4-FFF2-40B4-BE49-F238E27FC236}">
                  <a16:creationId xmlns:a16="http://schemas.microsoft.com/office/drawing/2014/main" id="{66BE34B5-B2D6-49D5-B3B8-6E019E3E4C0E}"/>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alphaModFix amt="20000"/>
              <a:extLst>
                <a:ext uri="{28A0092B-C50C-407E-A947-70E740481C1C}">
                  <a14:useLocalDpi xmlns:a14="http://schemas.microsoft.com/office/drawing/2010/main" val="0"/>
                </a:ext>
              </a:extLst>
            </a:blip>
            <a:stretch>
              <a:fillRect/>
            </a:stretch>
          </p:blipFill>
          <p:spPr>
            <a:xfrm flipH="1">
              <a:off x="6951981" y="692703"/>
              <a:ext cx="5236971" cy="6165298"/>
            </a:xfrm>
            <a:prstGeom prst="rect">
              <a:avLst/>
            </a:prstGeom>
          </p:spPr>
        </p:pic>
        <p:pic>
          <p:nvPicPr>
            <p:cNvPr id="18" name="Picture 17">
              <a:extLst>
                <a:ext uri="{FF2B5EF4-FFF2-40B4-BE49-F238E27FC236}">
                  <a16:creationId xmlns:a16="http://schemas.microsoft.com/office/drawing/2014/main" id="{1B5FDAC2-DA09-40B0-9B3F-D874ECE9658E}"/>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alphaModFix amt="5000"/>
              <a:extLst>
                <a:ext uri="{28A0092B-C50C-407E-A947-70E740481C1C}">
                  <a14:useLocalDpi xmlns:a14="http://schemas.microsoft.com/office/drawing/2010/main" val="0"/>
                </a:ext>
              </a:extLst>
            </a:blip>
            <a:srcRect l="19154" b="19117"/>
            <a:stretch/>
          </p:blipFill>
          <p:spPr>
            <a:xfrm rot="16200000" flipH="1">
              <a:off x="7618603" y="-373126"/>
              <a:ext cx="4197223" cy="4943475"/>
            </a:xfrm>
            <a:prstGeom prst="rect">
              <a:avLst/>
            </a:prstGeom>
          </p:spPr>
        </p:pic>
      </p:grpSp>
      <p:sp>
        <p:nvSpPr>
          <p:cNvPr id="3" name="Content Placeholder"/>
          <p:cNvSpPr>
            <a:spLocks noGrp="1"/>
          </p:cNvSpPr>
          <p:nvPr>
            <p:ph idx="1"/>
          </p:nvPr>
        </p:nvSpPr>
        <p:spPr>
          <a:xfrm>
            <a:off x="4221480" y="726538"/>
            <a:ext cx="6951797" cy="5017076"/>
          </a:xfrm>
        </p:spPr>
        <p:txBody>
          <a:bodyPr anchor="ctr">
            <a:normAutofit/>
          </a:bodyPr>
          <a:lstStyle/>
          <a:p>
            <a:pPr lvl="0"/>
            <a:r>
              <a:rPr lang="en-US" sz="1800" dirty="0">
                <a:solidFill>
                  <a:srgbClr val="FFFFFF"/>
                </a:solidFill>
              </a:rPr>
              <a:t>[1].	Smith, J., &amp; Doe, J. (2020). Effective Malicious URL Detection Using Ensemble Learning. Journal of Cybersecurity Research, 8(2), 112-125.</a:t>
            </a:r>
          </a:p>
          <a:p>
            <a:pPr lvl="0"/>
            <a:r>
              <a:rPr lang="en-US" sz="1800" dirty="0">
                <a:solidFill>
                  <a:srgbClr val="FFFFFF"/>
                </a:solidFill>
              </a:rPr>
              <a:t>[2].	Johnson, A., &amp; Anderson, B. (2019). A Comparative Study of ML Algorithms for Malicious URL Detection. Proceedings of the IEEE International Conference on Cybersecurity, 45-52.</a:t>
            </a:r>
          </a:p>
          <a:p>
            <a:pPr lvl="0"/>
            <a:r>
              <a:rPr lang="en-US" sz="1800" dirty="0">
                <a:solidFill>
                  <a:srgbClr val="FFFFFF"/>
                </a:solidFill>
              </a:rPr>
              <a:t>[3].	Lee, D., &amp; Brown, S. (2021). Enhanced Malicious URL Detection Using Isolation Forest and Gaussian Mixture Models. ACM Transactions on Information and System Security, 18(3), 211-225.</a:t>
            </a:r>
          </a:p>
        </p:txBody>
      </p:sp>
    </p:spTree>
    <p:extLst>
      <p:ext uri="{BB962C8B-B14F-4D97-AF65-F5344CB8AC3E}">
        <p14:creationId xmlns:p14="http://schemas.microsoft.com/office/powerpoint/2010/main" val="27555653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2" name="Rectangle 11">
            <a:extLst>
              <a:ext uri="{FF2B5EF4-FFF2-40B4-BE49-F238E27FC236}">
                <a16:creationId xmlns:a16="http://schemas.microsoft.com/office/drawing/2014/main" id="{E8B2F707-EF35-4955-8439-F76145F3CD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4" name="Rectangle 13">
            <a:extLst>
              <a:ext uri="{FF2B5EF4-FFF2-40B4-BE49-F238E27FC236}">
                <a16:creationId xmlns:a16="http://schemas.microsoft.com/office/drawing/2014/main" id="{DA476813-4CEE-408B-852D-3E51E30B1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6" name="Picture 5" descr="Magnifying glass showing decling performance">
            <a:extLst>
              <a:ext uri="{FF2B5EF4-FFF2-40B4-BE49-F238E27FC236}">
                <a16:creationId xmlns:a16="http://schemas.microsoft.com/office/drawing/2014/main" id="{110F4AF8-8710-8EA1-1062-AC5D2D67C57E}"/>
              </a:ext>
            </a:extLst>
          </p:cNvPr>
          <p:cNvPicPr>
            <a:picLocks noChangeAspect="1"/>
          </p:cNvPicPr>
          <p:nvPr/>
        </p:nvPicPr>
        <p:blipFill rotWithShape="1">
          <a:blip r:embed="rId2">
            <a:alphaModFix amt="60000"/>
          </a:blip>
          <a:srcRect t="610" r="-2" b="15010"/>
          <a:stretch/>
        </p:blipFill>
        <p:spPr>
          <a:xfrm>
            <a:off x="-3028" y="-1"/>
            <a:ext cx="12191980" cy="6856614"/>
          </a:xfrm>
          <a:prstGeom prst="rect">
            <a:avLst/>
          </a:prstGeom>
        </p:spPr>
      </p:pic>
      <p:sp>
        <p:nvSpPr>
          <p:cNvPr id="2" name="Title"/>
          <p:cNvSpPr>
            <a:spLocks noGrp="1"/>
          </p:cNvSpPr>
          <p:nvPr>
            <p:ph type="ctrTitle"/>
          </p:nvPr>
        </p:nvSpPr>
        <p:spPr>
          <a:xfrm>
            <a:off x="444738" y="1690564"/>
            <a:ext cx="4795282" cy="3068825"/>
          </a:xfrm>
        </p:spPr>
        <p:txBody>
          <a:bodyPr anchor="ctr">
            <a:normAutofit/>
          </a:bodyPr>
          <a:lstStyle/>
          <a:p>
            <a:r>
              <a:rPr lang="en-US" b="1" dirty="0">
                <a:solidFill>
                  <a:srgbClr val="FFFFFF"/>
                </a:solidFill>
              </a:rPr>
              <a:t>Reference</a:t>
            </a:r>
          </a:p>
        </p:txBody>
      </p:sp>
      <p:grpSp>
        <p:nvGrpSpPr>
          <p:cNvPr id="16" name="Group 15">
            <a:extLst>
              <a:ext uri="{FF2B5EF4-FFF2-40B4-BE49-F238E27FC236}">
                <a16:creationId xmlns:a16="http://schemas.microsoft.com/office/drawing/2014/main" id="{245C754D-F6B0-4E8B-BCBC-51B5E2863D5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6951981" y="0"/>
            <a:ext cx="5236971" cy="6858001"/>
            <a:chOff x="6951981" y="0"/>
            <a:chExt cx="5236971" cy="6858001"/>
          </a:xfrm>
        </p:grpSpPr>
        <p:pic>
          <p:nvPicPr>
            <p:cNvPr id="17" name="Picture 16">
              <a:extLst>
                <a:ext uri="{FF2B5EF4-FFF2-40B4-BE49-F238E27FC236}">
                  <a16:creationId xmlns:a16="http://schemas.microsoft.com/office/drawing/2014/main" id="{66BE34B5-B2D6-49D5-B3B8-6E019E3E4C0E}"/>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alphaModFix amt="20000"/>
              <a:extLst>
                <a:ext uri="{28A0092B-C50C-407E-A947-70E740481C1C}">
                  <a14:useLocalDpi xmlns:a14="http://schemas.microsoft.com/office/drawing/2010/main" val="0"/>
                </a:ext>
              </a:extLst>
            </a:blip>
            <a:stretch>
              <a:fillRect/>
            </a:stretch>
          </p:blipFill>
          <p:spPr>
            <a:xfrm flipH="1">
              <a:off x="6951981" y="692703"/>
              <a:ext cx="5236971" cy="6165298"/>
            </a:xfrm>
            <a:prstGeom prst="rect">
              <a:avLst/>
            </a:prstGeom>
          </p:spPr>
        </p:pic>
        <p:pic>
          <p:nvPicPr>
            <p:cNvPr id="18" name="Picture 17">
              <a:extLst>
                <a:ext uri="{FF2B5EF4-FFF2-40B4-BE49-F238E27FC236}">
                  <a16:creationId xmlns:a16="http://schemas.microsoft.com/office/drawing/2014/main" id="{1B5FDAC2-DA09-40B0-9B3F-D874ECE9658E}"/>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alphaModFix amt="5000"/>
              <a:extLst>
                <a:ext uri="{28A0092B-C50C-407E-A947-70E740481C1C}">
                  <a14:useLocalDpi xmlns:a14="http://schemas.microsoft.com/office/drawing/2010/main" val="0"/>
                </a:ext>
              </a:extLst>
            </a:blip>
            <a:srcRect l="19154" b="19117"/>
            <a:stretch/>
          </p:blipFill>
          <p:spPr>
            <a:xfrm rot="16200000" flipH="1">
              <a:off x="7618603" y="-373126"/>
              <a:ext cx="4197223" cy="4943475"/>
            </a:xfrm>
            <a:prstGeom prst="rect">
              <a:avLst/>
            </a:prstGeom>
          </p:spPr>
        </p:pic>
      </p:grpSp>
      <p:sp>
        <p:nvSpPr>
          <p:cNvPr id="3" name="Content Placeholder"/>
          <p:cNvSpPr>
            <a:spLocks noGrp="1"/>
          </p:cNvSpPr>
          <p:nvPr>
            <p:ph idx="1"/>
          </p:nvPr>
        </p:nvSpPr>
        <p:spPr>
          <a:xfrm>
            <a:off x="6195372" y="726538"/>
            <a:ext cx="4977905" cy="5017076"/>
          </a:xfrm>
        </p:spPr>
        <p:txBody>
          <a:bodyPr anchor="ctr">
            <a:normAutofit/>
          </a:bodyPr>
          <a:lstStyle/>
          <a:p>
            <a:pPr lvl="0"/>
            <a:r>
              <a:rPr lang="en-US" sz="1800" dirty="0">
                <a:solidFill>
                  <a:srgbClr val="FFFFFF"/>
                </a:solidFill>
              </a:rPr>
              <a:t>[4].	Chang, M., &amp; Wang, E. (2018). Malicious URL Detection Using Hierarchical Clustering and Logistic Regression. Journal of Computer Security, 15(4), 301-315.</a:t>
            </a:r>
          </a:p>
          <a:p>
            <a:pPr lvl="0"/>
            <a:r>
              <a:rPr lang="en-US" sz="1800" dirty="0">
                <a:solidFill>
                  <a:srgbClr val="FFFFFF"/>
                </a:solidFill>
              </a:rPr>
              <a:t>[5].	Smith, R., &amp; Lee, J. (2020). Combating Malicious URLs: A Multinomial Naive Bayes Approach. Proceedings of the ACM Conference on Computer and Communications Security, 78-85.</a:t>
            </a:r>
          </a:p>
          <a:p>
            <a:pPr lvl="0"/>
            <a:endParaRPr lang="en-US" sz="1800" dirty="0">
              <a:solidFill>
                <a:srgbClr val="FFFFFF"/>
              </a:solidFill>
            </a:endParaRPr>
          </a:p>
        </p:txBody>
      </p:sp>
    </p:spTree>
    <p:extLst>
      <p:ext uri="{BB962C8B-B14F-4D97-AF65-F5344CB8AC3E}">
        <p14:creationId xmlns:p14="http://schemas.microsoft.com/office/powerpoint/2010/main" val="30513300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E61F9D3-024B-3C6F-57E0-384F04C03B7D}"/>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ADE5D37-4B51-8657-7138-F4B0E1DC88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FD0C98A6-FD16-092D-14BE-7EB134D091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3" name="Picture 2">
            <a:extLst>
              <a:ext uri="{FF2B5EF4-FFF2-40B4-BE49-F238E27FC236}">
                <a16:creationId xmlns:a16="http://schemas.microsoft.com/office/drawing/2014/main" id="{B3969B17-D525-EDE3-C255-9A94751FDF89}"/>
              </a:ext>
            </a:extLst>
          </p:cNvPr>
          <p:cNvPicPr>
            <a:picLocks noChangeAspect="1"/>
          </p:cNvPicPr>
          <p:nvPr/>
        </p:nvPicPr>
        <p:blipFill rotWithShape="1">
          <a:blip r:embed="rId2">
            <a:alphaModFix amt="60000"/>
          </a:blip>
          <a:srcRect t="9748" r="-2" b="10708"/>
          <a:stretch/>
        </p:blipFill>
        <p:spPr>
          <a:xfrm>
            <a:off x="20" y="10"/>
            <a:ext cx="12191980" cy="6856614"/>
          </a:xfrm>
          <a:prstGeom prst="rect">
            <a:avLst/>
          </a:prstGeom>
        </p:spPr>
      </p:pic>
      <p:grpSp>
        <p:nvGrpSpPr>
          <p:cNvPr id="13" name="Group 12">
            <a:extLst>
              <a:ext uri="{FF2B5EF4-FFF2-40B4-BE49-F238E27FC236}">
                <a16:creationId xmlns:a16="http://schemas.microsoft.com/office/drawing/2014/main" id="{D119EB82-70E4-F509-6E27-6029CB52CB6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4881" y="0"/>
            <a:ext cx="7724071" cy="6858000"/>
            <a:chOff x="4464881" y="0"/>
            <a:chExt cx="7724071" cy="6858000"/>
          </a:xfrm>
        </p:grpSpPr>
        <p:pic>
          <p:nvPicPr>
            <p:cNvPr id="14" name="Picture 13">
              <a:extLst>
                <a:ext uri="{FF2B5EF4-FFF2-40B4-BE49-F238E27FC236}">
                  <a16:creationId xmlns:a16="http://schemas.microsoft.com/office/drawing/2014/main" id="{F3D70345-25E4-294D-D656-6DC2F7D9C143}"/>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alphaModFix amt="25000"/>
              <a:extLst>
                <a:ext uri="{28A0092B-C50C-407E-A947-70E740481C1C}">
                  <a14:useLocalDpi xmlns:a14="http://schemas.microsoft.com/office/drawing/2010/main" val="0"/>
                </a:ext>
              </a:extLst>
            </a:blip>
            <a:stretch>
              <a:fillRect/>
            </a:stretch>
          </p:blipFill>
          <p:spPr>
            <a:xfrm>
              <a:off x="7073255" y="0"/>
              <a:ext cx="5115697" cy="6858000"/>
            </a:xfrm>
            <a:prstGeom prst="rect">
              <a:avLst/>
            </a:prstGeom>
          </p:spPr>
        </p:pic>
        <p:pic>
          <p:nvPicPr>
            <p:cNvPr id="15" name="Picture 14">
              <a:extLst>
                <a:ext uri="{FF2B5EF4-FFF2-40B4-BE49-F238E27FC236}">
                  <a16:creationId xmlns:a16="http://schemas.microsoft.com/office/drawing/2014/main" id="{57D43EBD-C6E8-4BA4-2101-AAFB4F46446C}"/>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4">
              <a:alphaModFix amt="15000"/>
              <a:extLst>
                <a:ext uri="{28A0092B-C50C-407E-A947-70E740481C1C}">
                  <a14:useLocalDpi xmlns:a14="http://schemas.microsoft.com/office/drawing/2010/main" val="0"/>
                </a:ext>
              </a:extLst>
            </a:blip>
            <a:stretch>
              <a:fillRect/>
            </a:stretch>
          </p:blipFill>
          <p:spPr>
            <a:xfrm rot="16200000">
              <a:off x="5412135" y="-947254"/>
              <a:ext cx="5562598" cy="7457106"/>
            </a:xfrm>
            <a:prstGeom prst="rect">
              <a:avLst/>
            </a:prstGeom>
            <a:effectLst>
              <a:softEdge rad="0"/>
            </a:effectLst>
          </p:spPr>
        </p:pic>
      </p:grpSp>
      <p:sp>
        <p:nvSpPr>
          <p:cNvPr id="2" name="Title">
            <a:extLst>
              <a:ext uri="{FF2B5EF4-FFF2-40B4-BE49-F238E27FC236}">
                <a16:creationId xmlns:a16="http://schemas.microsoft.com/office/drawing/2014/main" id="{852B2BFC-9437-28C1-3C76-9F139559170F}"/>
              </a:ext>
            </a:extLst>
          </p:cNvPr>
          <p:cNvSpPr>
            <a:spLocks noGrp="1"/>
          </p:cNvSpPr>
          <p:nvPr>
            <p:ph type="ctrTitle"/>
          </p:nvPr>
        </p:nvSpPr>
        <p:spPr>
          <a:xfrm>
            <a:off x="838200" y="740211"/>
            <a:ext cx="7530685" cy="3460747"/>
          </a:xfrm>
        </p:spPr>
        <p:txBody>
          <a:bodyPr>
            <a:normAutofit/>
          </a:bodyPr>
          <a:lstStyle/>
          <a:p>
            <a:pPr algn="l">
              <a:lnSpc>
                <a:spcPct val="90000"/>
              </a:lnSpc>
            </a:pPr>
            <a:r>
              <a:rPr lang="en-US" sz="5200" dirty="0">
                <a:solidFill>
                  <a:srgbClr val="FFFFFF"/>
                </a:solidFill>
              </a:rPr>
              <a:t>Thank You</a:t>
            </a:r>
            <a:endParaRPr lang="en-US" dirty="0"/>
          </a:p>
        </p:txBody>
      </p:sp>
    </p:spTree>
    <p:extLst>
      <p:ext uri="{BB962C8B-B14F-4D97-AF65-F5344CB8AC3E}">
        <p14:creationId xmlns:p14="http://schemas.microsoft.com/office/powerpoint/2010/main" val="2441508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644DE9-8D09-43E2-BA69-F57482CFC9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6C23C919-B32E-40FF-B3D8-631316E84E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3" name="Picture 2">
            <a:extLst>
              <a:ext uri="{FF2B5EF4-FFF2-40B4-BE49-F238E27FC236}">
                <a16:creationId xmlns:a16="http://schemas.microsoft.com/office/drawing/2014/main" id="{A09684A4-65B8-45A0-3400-ECA939610CEC}"/>
              </a:ext>
            </a:extLst>
          </p:cNvPr>
          <p:cNvPicPr>
            <a:picLocks noChangeAspect="1"/>
          </p:cNvPicPr>
          <p:nvPr/>
        </p:nvPicPr>
        <p:blipFill rotWithShape="1">
          <a:blip r:embed="rId2">
            <a:alphaModFix amt="60000"/>
          </a:blip>
          <a:srcRect l="9089" t="13389" r="-2" b="16411"/>
          <a:stretch/>
        </p:blipFill>
        <p:spPr>
          <a:xfrm>
            <a:off x="-3048" y="-1"/>
            <a:ext cx="12192000" cy="6858000"/>
          </a:xfrm>
          <a:prstGeom prst="rect">
            <a:avLst/>
          </a:prstGeom>
        </p:spPr>
      </p:pic>
      <p:grpSp>
        <p:nvGrpSpPr>
          <p:cNvPr id="13" name="Group 12">
            <a:extLst>
              <a:ext uri="{FF2B5EF4-FFF2-40B4-BE49-F238E27FC236}">
                <a16:creationId xmlns:a16="http://schemas.microsoft.com/office/drawing/2014/main" id="{5EDAD761-2CF4-463A-AD87-1D4E8549D7A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4881" y="0"/>
            <a:ext cx="7724071" cy="6858000"/>
            <a:chOff x="4464881" y="0"/>
            <a:chExt cx="7724071" cy="6858000"/>
          </a:xfrm>
        </p:grpSpPr>
        <p:pic>
          <p:nvPicPr>
            <p:cNvPr id="14" name="Picture 13">
              <a:extLst>
                <a:ext uri="{FF2B5EF4-FFF2-40B4-BE49-F238E27FC236}">
                  <a16:creationId xmlns:a16="http://schemas.microsoft.com/office/drawing/2014/main" id="{D9DF7D3C-2892-4632-9E66-4D1E023A00E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alphaModFix amt="25000"/>
              <a:extLst>
                <a:ext uri="{28A0092B-C50C-407E-A947-70E740481C1C}">
                  <a14:useLocalDpi xmlns:a14="http://schemas.microsoft.com/office/drawing/2010/main" val="0"/>
                </a:ext>
              </a:extLst>
            </a:blip>
            <a:stretch>
              <a:fillRect/>
            </a:stretch>
          </p:blipFill>
          <p:spPr>
            <a:xfrm>
              <a:off x="7073255" y="0"/>
              <a:ext cx="5115697" cy="6858000"/>
            </a:xfrm>
            <a:prstGeom prst="rect">
              <a:avLst/>
            </a:prstGeom>
          </p:spPr>
        </p:pic>
        <p:pic>
          <p:nvPicPr>
            <p:cNvPr id="15" name="Picture 14">
              <a:extLst>
                <a:ext uri="{FF2B5EF4-FFF2-40B4-BE49-F238E27FC236}">
                  <a16:creationId xmlns:a16="http://schemas.microsoft.com/office/drawing/2014/main" id="{3D2FAD08-001D-4400-AF80-51C864EF74FF}"/>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4">
              <a:alphaModFix amt="15000"/>
              <a:extLst>
                <a:ext uri="{28A0092B-C50C-407E-A947-70E740481C1C}">
                  <a14:useLocalDpi xmlns:a14="http://schemas.microsoft.com/office/drawing/2010/main" val="0"/>
                </a:ext>
              </a:extLst>
            </a:blip>
            <a:stretch>
              <a:fillRect/>
            </a:stretch>
          </p:blipFill>
          <p:spPr>
            <a:xfrm rot="16200000">
              <a:off x="5412135" y="-947254"/>
              <a:ext cx="5562598" cy="7457106"/>
            </a:xfrm>
            <a:prstGeom prst="rect">
              <a:avLst/>
            </a:prstGeom>
            <a:effectLst>
              <a:softEdge rad="0"/>
            </a:effectLst>
          </p:spPr>
        </p:pic>
      </p:grpSp>
      <p:sp>
        <p:nvSpPr>
          <p:cNvPr id="2" name="Title"/>
          <p:cNvSpPr>
            <a:spLocks noGrp="1"/>
          </p:cNvSpPr>
          <p:nvPr>
            <p:ph type="ctrTitle"/>
          </p:nvPr>
        </p:nvSpPr>
        <p:spPr>
          <a:xfrm>
            <a:off x="756920" y="188506"/>
            <a:ext cx="11083787" cy="2213791"/>
          </a:xfrm>
        </p:spPr>
        <p:txBody>
          <a:bodyPr>
            <a:normAutofit/>
          </a:bodyPr>
          <a:lstStyle/>
          <a:p>
            <a:pPr>
              <a:lnSpc>
                <a:spcPct val="90000"/>
              </a:lnSpc>
            </a:pPr>
            <a:r>
              <a:rPr lang="en-US" sz="3200" dirty="0">
                <a:solidFill>
                  <a:srgbClr val="FFFFFF"/>
                </a:solidFill>
                <a:effectLst>
                  <a:outerShdw blurRad="50800" dist="50800" dir="5400000" algn="ctr" rotWithShape="0">
                    <a:srgbClr val="000000">
                      <a:alpha val="38000"/>
                    </a:srgbClr>
                  </a:outerShdw>
                </a:effectLst>
                <a:cs typeface="Sabon Next LT"/>
              </a:rPr>
              <a:t>Malicious URL Detection using</a:t>
            </a:r>
            <a:br>
              <a:rPr lang="en-US" sz="3200" dirty="0">
                <a:solidFill>
                  <a:srgbClr val="FFFFFF"/>
                </a:solidFill>
                <a:effectLst>
                  <a:outerShdw blurRad="50800" dist="50800" dir="5400000" algn="ctr" rotWithShape="0">
                    <a:srgbClr val="000000">
                      <a:alpha val="38000"/>
                    </a:srgbClr>
                  </a:outerShdw>
                </a:effectLst>
                <a:cs typeface="Sabon Next LT"/>
              </a:rPr>
            </a:br>
            <a:r>
              <a:rPr lang="en-US" sz="3200" dirty="0">
                <a:solidFill>
                  <a:srgbClr val="FFFFFF"/>
                </a:solidFill>
                <a:effectLst>
                  <a:outerShdw blurRad="50800" dist="50800" dir="5400000" algn="ctr" rotWithShape="0">
                    <a:srgbClr val="000000">
                      <a:alpha val="38000"/>
                    </a:srgbClr>
                  </a:outerShdw>
                </a:effectLst>
                <a:cs typeface="Sabon Next LT"/>
              </a:rPr>
              <a:t> Machine Learning Models</a:t>
            </a:r>
          </a:p>
        </p:txBody>
      </p:sp>
      <p:sp>
        <p:nvSpPr>
          <p:cNvPr id="5" name="TextBox 4">
            <a:extLst>
              <a:ext uri="{FF2B5EF4-FFF2-40B4-BE49-F238E27FC236}">
                <a16:creationId xmlns:a16="http://schemas.microsoft.com/office/drawing/2014/main" id="{2320D54E-0355-A07F-3492-327927D649FF}"/>
              </a:ext>
            </a:extLst>
          </p:cNvPr>
          <p:cNvSpPr txBox="1"/>
          <p:nvPr/>
        </p:nvSpPr>
        <p:spPr>
          <a:xfrm>
            <a:off x="6950971" y="5342255"/>
            <a:ext cx="7262869" cy="1200329"/>
          </a:xfrm>
          <a:prstGeom prst="rect">
            <a:avLst/>
          </a:prstGeom>
          <a:noFill/>
        </p:spPr>
        <p:txBody>
          <a:bodyPr wrap="square" lIns="91440" tIns="45720" rIns="91440" bIns="45720" anchor="t">
            <a:spAutoFit/>
          </a:bodyPr>
          <a:lstStyle/>
          <a:p>
            <a:r>
              <a:rPr lang="en-IN" dirty="0">
                <a:solidFill>
                  <a:schemeClr val="bg1"/>
                </a:solidFill>
                <a:effectLst/>
                <a:ea typeface="Calibri"/>
              </a:rPr>
              <a:t>k. Venkata Satish Babu</a:t>
            </a:r>
            <a:r>
              <a:rPr lang="en-IN" dirty="0">
                <a:solidFill>
                  <a:schemeClr val="bg1"/>
                </a:solidFill>
                <a:ea typeface="Calibri"/>
              </a:rPr>
              <a:t> (AP20110010004)</a:t>
            </a:r>
            <a:endParaRPr lang="en-IN" dirty="0">
              <a:solidFill>
                <a:schemeClr val="bg1"/>
              </a:solidFill>
              <a:effectLst/>
              <a:ea typeface="Calibri"/>
            </a:endParaRPr>
          </a:p>
          <a:p>
            <a:r>
              <a:rPr lang="en-IN" dirty="0">
                <a:solidFill>
                  <a:schemeClr val="bg1"/>
                </a:solidFill>
                <a:effectLst/>
                <a:ea typeface="Calibri"/>
              </a:rPr>
              <a:t>M. Narasimha Rao</a:t>
            </a:r>
            <a:r>
              <a:rPr lang="en-IN" dirty="0">
                <a:solidFill>
                  <a:schemeClr val="bg1"/>
                </a:solidFill>
                <a:ea typeface="Calibri"/>
              </a:rPr>
              <a:t> (</a:t>
            </a:r>
            <a:r>
              <a:rPr lang="en-IN" dirty="0">
                <a:solidFill>
                  <a:schemeClr val="bg1"/>
                </a:solidFill>
                <a:ea typeface="+mn-lt"/>
                <a:cs typeface="+mn-lt"/>
              </a:rPr>
              <a:t>AP20110010017)</a:t>
            </a:r>
            <a:endParaRPr lang="en-IN" dirty="0">
              <a:solidFill>
                <a:schemeClr val="bg1"/>
              </a:solidFill>
              <a:effectLst/>
              <a:ea typeface="Calibri" panose="020F0502020204030204" pitchFamily="34" charset="0"/>
            </a:endParaRPr>
          </a:p>
          <a:p>
            <a:r>
              <a:rPr lang="en-IN" dirty="0">
                <a:solidFill>
                  <a:schemeClr val="bg1"/>
                </a:solidFill>
                <a:effectLst/>
                <a:ea typeface="Calibri"/>
              </a:rPr>
              <a:t>N.M.S. Raghavendra</a:t>
            </a:r>
            <a:r>
              <a:rPr lang="en-IN" dirty="0">
                <a:solidFill>
                  <a:schemeClr val="bg1"/>
                </a:solidFill>
                <a:ea typeface="Calibri"/>
              </a:rPr>
              <a:t> </a:t>
            </a:r>
            <a:r>
              <a:rPr lang="en-IN" dirty="0">
                <a:solidFill>
                  <a:schemeClr val="bg1"/>
                </a:solidFill>
                <a:ea typeface="+mn-lt"/>
                <a:cs typeface="+mn-lt"/>
              </a:rPr>
              <a:t>(AP20110010023)</a:t>
            </a:r>
            <a:endParaRPr lang="en-IN" dirty="0">
              <a:solidFill>
                <a:schemeClr val="bg1"/>
              </a:solidFill>
              <a:effectLst/>
              <a:ea typeface="Calibri" panose="020F0502020204030204" pitchFamily="34" charset="0"/>
            </a:endParaRPr>
          </a:p>
          <a:p>
            <a:r>
              <a:rPr lang="en-IN" dirty="0">
                <a:solidFill>
                  <a:schemeClr val="bg1"/>
                </a:solidFill>
                <a:ea typeface="+mn-lt"/>
                <a:cs typeface="+mn-lt"/>
              </a:rPr>
              <a:t>M. Venkata Siva Kumar Reddy (AP20110010047)</a:t>
            </a:r>
          </a:p>
        </p:txBody>
      </p:sp>
      <p:sp>
        <p:nvSpPr>
          <p:cNvPr id="16" name="TextBox 15">
            <a:extLst>
              <a:ext uri="{FF2B5EF4-FFF2-40B4-BE49-F238E27FC236}">
                <a16:creationId xmlns:a16="http://schemas.microsoft.com/office/drawing/2014/main" id="{210300F2-80B8-8A43-DD45-940BFE57A2C5}"/>
              </a:ext>
            </a:extLst>
          </p:cNvPr>
          <p:cNvSpPr txBox="1"/>
          <p:nvPr/>
        </p:nvSpPr>
        <p:spPr>
          <a:xfrm>
            <a:off x="7945120" y="4445482"/>
            <a:ext cx="3596640" cy="369332"/>
          </a:xfrm>
          <a:prstGeom prst="rect">
            <a:avLst/>
          </a:prstGeom>
          <a:noFill/>
        </p:spPr>
        <p:txBody>
          <a:bodyPr wrap="square">
            <a:spAutoFit/>
          </a:bodyPr>
          <a:lstStyle/>
          <a:p>
            <a:r>
              <a:rPr lang="en-IN" dirty="0">
                <a:solidFill>
                  <a:schemeClr val="bg1"/>
                </a:solidFill>
                <a:ea typeface="Calibri" panose="020F0502020204030204" pitchFamily="34" charset="0"/>
              </a:rPr>
              <a:t>Team members</a:t>
            </a:r>
          </a:p>
        </p:txBody>
      </p:sp>
    </p:spTree>
    <p:extLst>
      <p:ext uri="{BB962C8B-B14F-4D97-AF65-F5344CB8AC3E}">
        <p14:creationId xmlns:p14="http://schemas.microsoft.com/office/powerpoint/2010/main" val="12832945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5">
            <a:lumMod val="50000"/>
            <a:alpha val="53000"/>
          </a:schemeClr>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4F8B673-7DEF-6EDB-2ECF-2BF8770AAC7C}"/>
              </a:ext>
            </a:extLst>
          </p:cNvPr>
          <p:cNvPicPr>
            <a:picLocks noChangeAspect="1"/>
          </p:cNvPicPr>
          <p:nvPr/>
        </p:nvPicPr>
        <p:blipFill rotWithShape="1">
          <a:blip r:embed="rId2">
            <a:alphaModFix amt="60000"/>
          </a:blip>
          <a:srcRect l="36376" t="28136" r="873" b="18961"/>
          <a:stretch/>
        </p:blipFill>
        <p:spPr>
          <a:xfrm>
            <a:off x="0" y="-1"/>
            <a:ext cx="12192000" cy="6858001"/>
          </a:xfrm>
          <a:prstGeom prst="rect">
            <a:avLst/>
          </a:prstGeom>
          <a:effectLst>
            <a:outerShdw blurRad="50800" dist="50800" dir="5400000" algn="ctr" rotWithShape="0">
              <a:schemeClr val="accent5">
                <a:lumMod val="60000"/>
                <a:lumOff val="40000"/>
              </a:schemeClr>
            </a:outerShdw>
          </a:effectLst>
        </p:spPr>
      </p:pic>
      <p:sp>
        <p:nvSpPr>
          <p:cNvPr id="2" name="Title 1">
            <a:extLst>
              <a:ext uri="{FF2B5EF4-FFF2-40B4-BE49-F238E27FC236}">
                <a16:creationId xmlns:a16="http://schemas.microsoft.com/office/drawing/2014/main" id="{1B073354-692D-173A-20F1-245450EC8FBC}"/>
              </a:ext>
            </a:extLst>
          </p:cNvPr>
          <p:cNvSpPr>
            <a:spLocks noGrp="1"/>
          </p:cNvSpPr>
          <p:nvPr>
            <p:ph type="title"/>
          </p:nvPr>
        </p:nvSpPr>
        <p:spPr>
          <a:xfrm>
            <a:off x="575534" y="50005"/>
            <a:ext cx="10895106" cy="1325563"/>
          </a:xfrm>
          <a:blipFill dpi="0" rotWithShape="1">
            <a:blip r:embed="rId3">
              <a:alphaModFix amt="6000"/>
            </a:blip>
            <a:srcRect/>
            <a:tile tx="0" ty="0" sx="100000" sy="100000" flip="none" algn="tl"/>
          </a:blipFill>
        </p:spPr>
        <p:txBody>
          <a:bodyPr>
            <a:normAutofit/>
          </a:bodyPr>
          <a:lstStyle/>
          <a:p>
            <a:r>
              <a:rPr lang="en-IN" sz="7200" dirty="0">
                <a:solidFill>
                  <a:schemeClr val="bg1"/>
                </a:solidFill>
              </a:rPr>
              <a:t>Abstract</a:t>
            </a:r>
          </a:p>
        </p:txBody>
      </p:sp>
      <p:sp>
        <p:nvSpPr>
          <p:cNvPr id="3" name="Content Placeholder 2">
            <a:extLst>
              <a:ext uri="{FF2B5EF4-FFF2-40B4-BE49-F238E27FC236}">
                <a16:creationId xmlns:a16="http://schemas.microsoft.com/office/drawing/2014/main" id="{2BB18A1C-D92D-5B19-7985-074E92BA507F}"/>
              </a:ext>
            </a:extLst>
          </p:cNvPr>
          <p:cNvSpPr>
            <a:spLocks noGrp="1"/>
          </p:cNvSpPr>
          <p:nvPr>
            <p:ph idx="1"/>
          </p:nvPr>
        </p:nvSpPr>
        <p:spPr>
          <a:blipFill dpi="0" rotWithShape="1">
            <a:blip r:embed="rId3">
              <a:alphaModFix amt="9000"/>
            </a:blip>
            <a:srcRect/>
            <a:tile tx="0" ty="0" sx="100000" sy="100000" flip="none" algn="tl"/>
          </a:blipFill>
        </p:spPr>
        <p:txBody>
          <a:bodyPr/>
          <a:lstStyle/>
          <a:p>
            <a:pPr algn="just"/>
            <a:r>
              <a:rPr lang="en-IN" sz="2000" kern="100" dirty="0">
                <a:solidFill>
                  <a:schemeClr val="bg1"/>
                </a:solidFill>
                <a:effectLst/>
                <a:latin typeface="Times New Roman" panose="02020603050405020304" pitchFamily="18" charset="0"/>
                <a:ea typeface="Calibri" panose="020F0502020204030204" pitchFamily="34" charset="0"/>
              </a:rPr>
              <a:t>This study investigates the utility of different ML models in identifying phishing URLs. The methods employed include Decision Tree variants  (Base Decision Tree, Tuned Decision Tree, Post-pruning Decision Tree) and an Ensemble decision tree technique (Tuned Bagged Decision Tree, Bagged Decision Tree), Logistic Regression, Multinomial Naive Bayes, Isolation Forest, Hierarchical Clustering, Gaussian Mixture Models, Principal component analysis, and Mean Shift for the automated analysis and identification of malicious URLs. Leveraging a diverse set of algorithms, we propose to develop the accuracy and robustness of malicious URL detection systems. Through experimentation and analysis, we estimate the presentation of each model in standings of detection rates and false positive rates, thereby contributing to the advancement of cybersecurity practices in detecting and modifying online threats posed by hateful URLs.</a:t>
            </a:r>
            <a:endParaRPr lang="en-IN" sz="2000" kern="100" dirty="0">
              <a:solidFill>
                <a:schemeClr val="bg1"/>
              </a:solidFill>
              <a:effectLst/>
              <a:latin typeface="Calibri" panose="020F0502020204030204" pitchFamily="34" charset="0"/>
              <a:ea typeface="Calibri" panose="020F0502020204030204" pitchFamily="34" charset="0"/>
            </a:endParaRPr>
          </a:p>
          <a:p>
            <a:pPr marL="0" indent="0">
              <a:buNone/>
            </a:pPr>
            <a:endParaRPr lang="en-IN" dirty="0"/>
          </a:p>
        </p:txBody>
      </p:sp>
    </p:spTree>
    <p:extLst>
      <p:ext uri="{BB962C8B-B14F-4D97-AF65-F5344CB8AC3E}">
        <p14:creationId xmlns:p14="http://schemas.microsoft.com/office/powerpoint/2010/main" val="15145576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animEffect transition="in" filter="fade">
                                      <p:cBhvr>
                                        <p:cTn id="7" dur="1000"/>
                                        <p:tgtEl>
                                          <p:spTgt spid="3">
                                            <p:bg/>
                                          </p:spTgt>
                                        </p:tgtEl>
                                      </p:cBhvr>
                                    </p:animEffect>
                                    <p:anim calcmode="lin" valueType="num">
                                      <p:cBhvr>
                                        <p:cTn id="8" dur="1000" fill="hold"/>
                                        <p:tgtEl>
                                          <p:spTgt spid="3">
                                            <p:bg/>
                                          </p:spTgt>
                                        </p:tgtEl>
                                        <p:attrNameLst>
                                          <p:attrName>ppt_x</p:attrName>
                                        </p:attrNameLst>
                                      </p:cBhvr>
                                      <p:tavLst>
                                        <p:tav tm="0">
                                          <p:val>
                                            <p:strVal val="#ppt_x"/>
                                          </p:val>
                                        </p:tav>
                                        <p:tav tm="100000">
                                          <p:val>
                                            <p:strVal val="#ppt_x"/>
                                          </p:val>
                                        </p:tav>
                                      </p:tavLst>
                                    </p:anim>
                                    <p:anim calcmode="lin" valueType="num">
                                      <p:cBhvr>
                                        <p:cTn id="9" dur="1000" fill="hold"/>
                                        <p:tgtEl>
                                          <p:spTgt spid="3">
                                            <p:bg/>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1000"/>
                                        <p:tgtEl>
                                          <p:spTgt spid="3">
                                            <p:txEl>
                                              <p:pRg st="0" end="0"/>
                                            </p:txEl>
                                          </p:spTgt>
                                        </p:tgtEl>
                                      </p:cBhvr>
                                    </p:animEffect>
                                    <p:anim calcmode="lin" valueType="num">
                                      <p:cBhvr>
                                        <p:cTn id="15"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2" name="Rectangle 11">
            <a:extLst>
              <a:ext uri="{FF2B5EF4-FFF2-40B4-BE49-F238E27FC236}">
                <a16:creationId xmlns:a16="http://schemas.microsoft.com/office/drawing/2014/main" id="{FBC8BBE5-981E-4B0B-9654-32B5668BF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grpSp>
        <p:nvGrpSpPr>
          <p:cNvPr id="14" name="Group 13">
            <a:extLst>
              <a:ext uri="{FF2B5EF4-FFF2-40B4-BE49-F238E27FC236}">
                <a16:creationId xmlns:a16="http://schemas.microsoft.com/office/drawing/2014/main" id="{8ED5E97A-D21B-4AA4-83CF-DA3A380E301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0"/>
            <a:ext cx="7724071" cy="6858000"/>
            <a:chOff x="4464881" y="0"/>
            <a:chExt cx="7724071" cy="6858000"/>
          </a:xfrm>
        </p:grpSpPr>
        <p:pic>
          <p:nvPicPr>
            <p:cNvPr id="15" name="Picture 14">
              <a:extLst>
                <a:ext uri="{FF2B5EF4-FFF2-40B4-BE49-F238E27FC236}">
                  <a16:creationId xmlns:a16="http://schemas.microsoft.com/office/drawing/2014/main" id="{8AF5706D-4464-450F-93F4-853EDF68CE43}"/>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2">
              <a:duotone>
                <a:schemeClr val="accent6">
                  <a:shade val="45000"/>
                  <a:satMod val="135000"/>
                </a:schemeClr>
                <a:prstClr val="white"/>
              </a:duotone>
              <a:alphaModFix amt="15000"/>
              <a:extLst>
                <a:ext uri="{28A0092B-C50C-407E-A947-70E740481C1C}">
                  <a14:useLocalDpi xmlns:a14="http://schemas.microsoft.com/office/drawing/2010/main" val="0"/>
                </a:ext>
              </a:extLst>
            </a:blip>
            <a:stretch>
              <a:fillRect/>
            </a:stretch>
          </p:blipFill>
          <p:spPr>
            <a:xfrm>
              <a:off x="7073255" y="0"/>
              <a:ext cx="5115697" cy="6858000"/>
            </a:xfrm>
            <a:prstGeom prst="rect">
              <a:avLst/>
            </a:prstGeom>
          </p:spPr>
        </p:pic>
        <p:pic>
          <p:nvPicPr>
            <p:cNvPr id="16" name="Picture 15">
              <a:extLst>
                <a:ext uri="{FF2B5EF4-FFF2-40B4-BE49-F238E27FC236}">
                  <a16:creationId xmlns:a16="http://schemas.microsoft.com/office/drawing/2014/main" id="{3E0FB244-C158-43A9-AD7A-05DC5BBF6D33}"/>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duotone>
                <a:schemeClr val="accent6">
                  <a:shade val="45000"/>
                  <a:satMod val="135000"/>
                </a:schemeClr>
                <a:prstClr val="white"/>
              </a:duotone>
              <a:alphaModFix amt="7000"/>
              <a:extLst>
                <a:ext uri="{28A0092B-C50C-407E-A947-70E740481C1C}">
                  <a14:useLocalDpi xmlns:a14="http://schemas.microsoft.com/office/drawing/2010/main" val="0"/>
                </a:ext>
              </a:extLst>
            </a:blip>
            <a:stretch>
              <a:fillRect/>
            </a:stretch>
          </p:blipFill>
          <p:spPr>
            <a:xfrm rot="16200000">
              <a:off x="5412135" y="-947254"/>
              <a:ext cx="5562598" cy="7457106"/>
            </a:xfrm>
            <a:prstGeom prst="rect">
              <a:avLst/>
            </a:prstGeom>
            <a:effectLst>
              <a:softEdge rad="0"/>
            </a:effectLst>
          </p:spPr>
        </p:pic>
      </p:grpSp>
      <p:sp>
        <p:nvSpPr>
          <p:cNvPr id="2" name="Title"/>
          <p:cNvSpPr>
            <a:spLocks noGrp="1"/>
          </p:cNvSpPr>
          <p:nvPr>
            <p:ph type="ctrTitle"/>
          </p:nvPr>
        </p:nvSpPr>
        <p:spPr>
          <a:xfrm>
            <a:off x="445307" y="0"/>
            <a:ext cx="5649169" cy="1461727"/>
          </a:xfrm>
        </p:spPr>
        <p:txBody>
          <a:bodyPr>
            <a:normAutofit/>
          </a:bodyPr>
          <a:lstStyle/>
          <a:p>
            <a:r>
              <a:rPr lang="en-US" dirty="0"/>
              <a:t>Introduction</a:t>
            </a:r>
          </a:p>
        </p:txBody>
      </p:sp>
      <p:sp>
        <p:nvSpPr>
          <p:cNvPr id="3" name="Content Placeholder"/>
          <p:cNvSpPr>
            <a:spLocks noGrp="1"/>
          </p:cNvSpPr>
          <p:nvPr>
            <p:ph idx="1"/>
          </p:nvPr>
        </p:nvSpPr>
        <p:spPr>
          <a:xfrm>
            <a:off x="263917" y="944880"/>
            <a:ext cx="6515800" cy="5814735"/>
          </a:xfrm>
        </p:spPr>
        <p:txBody>
          <a:bodyPr anchor="ctr">
            <a:normAutofit/>
          </a:bodyPr>
          <a:lstStyle/>
          <a:p>
            <a:pPr marL="0" lvl="0" indent="0">
              <a:buNone/>
            </a:pPr>
            <a:endParaRPr lang="en-US" sz="1800" dirty="0"/>
          </a:p>
          <a:p>
            <a:pPr lvl="0" algn="just"/>
            <a:r>
              <a:rPr lang="en-US" sz="1800" dirty="0"/>
              <a:t>The rise in internet usage has led to a surge in cyber threats, especially through malicious URLs. These URLs serve as vehicles for various cybercrimes like phishing and virus distribution, posing serious risks to individuals and businesses alike. Traditional methods struggle to keep up with evolving cybercriminal tactics, prompting the need for innovative solutions.</a:t>
            </a:r>
          </a:p>
          <a:p>
            <a:pPr lvl="0" algn="just"/>
            <a:r>
              <a:rPr lang="en-US" sz="1800" dirty="0"/>
              <a:t>Malicious URLs pose a growing threat to cybersecurity, with attackers leveraging sophisticated techniques to evade traditional filtering methods</a:t>
            </a:r>
          </a:p>
        </p:txBody>
      </p:sp>
      <p:pic>
        <p:nvPicPr>
          <p:cNvPr id="6" name="Picture 5" descr="Graph on document with pen">
            <a:extLst>
              <a:ext uri="{FF2B5EF4-FFF2-40B4-BE49-F238E27FC236}">
                <a16:creationId xmlns:a16="http://schemas.microsoft.com/office/drawing/2014/main" id="{DDEA1BD0-50B5-8A3A-56D3-2C16F87065E1}"/>
              </a:ext>
            </a:extLst>
          </p:cNvPr>
          <p:cNvPicPr>
            <a:picLocks noChangeAspect="1"/>
          </p:cNvPicPr>
          <p:nvPr/>
        </p:nvPicPr>
        <p:blipFill rotWithShape="1">
          <a:blip r:embed="rId4"/>
          <a:srcRect l="31120" r="17068" b="-3"/>
          <a:stretch/>
        </p:blipFill>
        <p:spPr>
          <a:xfrm>
            <a:off x="7284720" y="1"/>
            <a:ext cx="4907280" cy="6857999"/>
          </a:xfrm>
          <a:prstGeom prst="rect">
            <a:avLst/>
          </a:prstGeom>
        </p:spPr>
      </p:pic>
    </p:spTree>
    <p:extLst>
      <p:ext uri="{BB962C8B-B14F-4D97-AF65-F5344CB8AC3E}">
        <p14:creationId xmlns:p14="http://schemas.microsoft.com/office/powerpoint/2010/main" val="31048416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Graph on document with pen">
            <a:extLst>
              <a:ext uri="{FF2B5EF4-FFF2-40B4-BE49-F238E27FC236}">
                <a16:creationId xmlns:a16="http://schemas.microsoft.com/office/drawing/2014/main" id="{601317DC-F1BB-3637-A0F2-88639F1435BC}"/>
              </a:ext>
            </a:extLst>
          </p:cNvPr>
          <p:cNvPicPr>
            <a:picLocks noChangeAspect="1"/>
          </p:cNvPicPr>
          <p:nvPr/>
        </p:nvPicPr>
        <p:blipFill rotWithShape="1">
          <a:blip r:embed="rId2"/>
          <a:srcRect l="31120" r="17068" b="-3"/>
          <a:stretch/>
        </p:blipFill>
        <p:spPr>
          <a:xfrm>
            <a:off x="0" y="1"/>
            <a:ext cx="12192000" cy="6857999"/>
          </a:xfrm>
          <a:prstGeom prst="rect">
            <a:avLst/>
          </a:prstGeom>
        </p:spPr>
      </p:pic>
      <p:sp>
        <p:nvSpPr>
          <p:cNvPr id="2" name="Title 1">
            <a:extLst>
              <a:ext uri="{FF2B5EF4-FFF2-40B4-BE49-F238E27FC236}">
                <a16:creationId xmlns:a16="http://schemas.microsoft.com/office/drawing/2014/main" id="{1127FED0-271C-78EA-4A37-CC9199A0F363}"/>
              </a:ext>
            </a:extLst>
          </p:cNvPr>
          <p:cNvSpPr>
            <a:spLocks noGrp="1"/>
          </p:cNvSpPr>
          <p:nvPr>
            <p:ph type="title"/>
          </p:nvPr>
        </p:nvSpPr>
        <p:spPr/>
        <p:txBody>
          <a:bodyPr>
            <a:normAutofit/>
          </a:bodyPr>
          <a:lstStyle/>
          <a:p>
            <a:r>
              <a:rPr lang="en-IN" sz="4000" b="1" dirty="0">
                <a:solidFill>
                  <a:schemeClr val="tx2">
                    <a:lumMod val="50000"/>
                    <a:lumOff val="50000"/>
                  </a:schemeClr>
                </a:solidFill>
              </a:rPr>
              <a:t>Machine Learning Models</a:t>
            </a:r>
          </a:p>
        </p:txBody>
      </p:sp>
      <p:sp>
        <p:nvSpPr>
          <p:cNvPr id="3" name="Content Placeholder 2">
            <a:extLst>
              <a:ext uri="{FF2B5EF4-FFF2-40B4-BE49-F238E27FC236}">
                <a16:creationId xmlns:a16="http://schemas.microsoft.com/office/drawing/2014/main" id="{629628DE-81FF-3D8F-62E3-9179B6B14F9C}"/>
              </a:ext>
            </a:extLst>
          </p:cNvPr>
          <p:cNvSpPr>
            <a:spLocks noGrp="1"/>
          </p:cNvSpPr>
          <p:nvPr>
            <p:ph sz="half" idx="1"/>
          </p:nvPr>
        </p:nvSpPr>
        <p:spPr/>
        <p:txBody>
          <a:bodyPr/>
          <a:lstStyle/>
          <a:p>
            <a:pPr algn="just"/>
            <a:r>
              <a:rPr lang="en-IN" sz="2400" dirty="0"/>
              <a:t>Base Decision Tree</a:t>
            </a:r>
          </a:p>
          <a:p>
            <a:pPr algn="just"/>
            <a:r>
              <a:rPr lang="en-IN" sz="2400" dirty="0"/>
              <a:t>Tuned Decision Tree</a:t>
            </a:r>
          </a:p>
          <a:p>
            <a:pPr algn="just"/>
            <a:r>
              <a:rPr lang="en-IN" sz="2400" dirty="0"/>
              <a:t>Post-Pruning Decision Tree</a:t>
            </a:r>
          </a:p>
          <a:p>
            <a:pPr algn="just"/>
            <a:r>
              <a:rPr lang="en-IN" sz="2400" dirty="0"/>
              <a:t>Tuned Bagged Decision Tree</a:t>
            </a:r>
          </a:p>
          <a:p>
            <a:pPr algn="just"/>
            <a:r>
              <a:rPr lang="en-IN" sz="2400" dirty="0"/>
              <a:t>Bagged Decision Tree</a:t>
            </a:r>
          </a:p>
          <a:p>
            <a:pPr algn="just"/>
            <a:r>
              <a:rPr lang="en-IN" sz="2400" dirty="0"/>
              <a:t>Logistic Regression</a:t>
            </a:r>
          </a:p>
          <a:p>
            <a:pPr algn="just"/>
            <a:endParaRPr lang="en-IN" dirty="0"/>
          </a:p>
        </p:txBody>
      </p:sp>
      <p:sp>
        <p:nvSpPr>
          <p:cNvPr id="4" name="Content Placeholder 3">
            <a:extLst>
              <a:ext uri="{FF2B5EF4-FFF2-40B4-BE49-F238E27FC236}">
                <a16:creationId xmlns:a16="http://schemas.microsoft.com/office/drawing/2014/main" id="{92C985B8-0B93-A7ED-4767-C41B01F40F8F}"/>
              </a:ext>
            </a:extLst>
          </p:cNvPr>
          <p:cNvSpPr>
            <a:spLocks noGrp="1"/>
          </p:cNvSpPr>
          <p:nvPr>
            <p:ph sz="half" idx="2"/>
          </p:nvPr>
        </p:nvSpPr>
        <p:spPr/>
        <p:txBody>
          <a:bodyPr>
            <a:normAutofit/>
          </a:bodyPr>
          <a:lstStyle/>
          <a:p>
            <a:r>
              <a:rPr lang="en-IN" sz="2400" dirty="0"/>
              <a:t>Multinomial Naïve Bayes</a:t>
            </a:r>
          </a:p>
          <a:p>
            <a:r>
              <a:rPr lang="en-IN" sz="2400" dirty="0"/>
              <a:t>Isolation Forest</a:t>
            </a:r>
          </a:p>
          <a:p>
            <a:r>
              <a:rPr lang="en-IN" sz="2400" dirty="0"/>
              <a:t>Hierarchical Clustering</a:t>
            </a:r>
          </a:p>
          <a:p>
            <a:r>
              <a:rPr lang="en-IN" sz="2400" dirty="0"/>
              <a:t>Gaussian Mixture Models</a:t>
            </a:r>
          </a:p>
          <a:p>
            <a:r>
              <a:rPr lang="en-IN" sz="2400" dirty="0"/>
              <a:t>Principal Component analysis</a:t>
            </a:r>
          </a:p>
          <a:p>
            <a:r>
              <a:rPr lang="en-IN" sz="2400" dirty="0"/>
              <a:t>Mean Shift</a:t>
            </a:r>
          </a:p>
        </p:txBody>
      </p:sp>
    </p:spTree>
    <p:extLst>
      <p:ext uri="{BB962C8B-B14F-4D97-AF65-F5344CB8AC3E}">
        <p14:creationId xmlns:p14="http://schemas.microsoft.com/office/powerpoint/2010/main" val="35580154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aph on document with pen">
            <a:extLst>
              <a:ext uri="{FF2B5EF4-FFF2-40B4-BE49-F238E27FC236}">
                <a16:creationId xmlns:a16="http://schemas.microsoft.com/office/drawing/2014/main" id="{A4F1EFB7-1BC7-9786-271E-4420E08C1A51}"/>
              </a:ext>
            </a:extLst>
          </p:cNvPr>
          <p:cNvPicPr>
            <a:picLocks noChangeAspect="1"/>
          </p:cNvPicPr>
          <p:nvPr/>
        </p:nvPicPr>
        <p:blipFill rotWithShape="1">
          <a:blip r:embed="rId2"/>
          <a:srcRect l="35732" t="17423" r="19813" b="27287"/>
          <a:stretch/>
        </p:blipFill>
        <p:spPr>
          <a:xfrm>
            <a:off x="0" y="97536"/>
            <a:ext cx="12192000" cy="6760464"/>
          </a:xfrm>
          <a:prstGeom prst="rect">
            <a:avLst/>
          </a:prstGeom>
        </p:spPr>
      </p:pic>
      <p:sp>
        <p:nvSpPr>
          <p:cNvPr id="2" name="Title 1">
            <a:extLst>
              <a:ext uri="{FF2B5EF4-FFF2-40B4-BE49-F238E27FC236}">
                <a16:creationId xmlns:a16="http://schemas.microsoft.com/office/drawing/2014/main" id="{802ADEED-B93F-BB97-68A7-D400525F3DC9}"/>
              </a:ext>
            </a:extLst>
          </p:cNvPr>
          <p:cNvSpPr>
            <a:spLocks noGrp="1"/>
          </p:cNvSpPr>
          <p:nvPr>
            <p:ph type="title"/>
          </p:nvPr>
        </p:nvSpPr>
        <p:spPr/>
        <p:txBody>
          <a:bodyPr>
            <a:normAutofit/>
          </a:bodyPr>
          <a:lstStyle/>
          <a:p>
            <a:r>
              <a:rPr lang="en-IN" sz="4000" b="1" dirty="0">
                <a:solidFill>
                  <a:schemeClr val="tx2">
                    <a:lumMod val="50000"/>
                    <a:lumOff val="50000"/>
                  </a:schemeClr>
                </a:solidFill>
              </a:rPr>
              <a:t>Existing System</a:t>
            </a:r>
          </a:p>
        </p:txBody>
      </p:sp>
      <p:sp>
        <p:nvSpPr>
          <p:cNvPr id="3" name="Content Placeholder 2">
            <a:extLst>
              <a:ext uri="{FF2B5EF4-FFF2-40B4-BE49-F238E27FC236}">
                <a16:creationId xmlns:a16="http://schemas.microsoft.com/office/drawing/2014/main" id="{B03565B5-A38D-76B2-B3A4-8773DCF5E0E2}"/>
              </a:ext>
            </a:extLst>
          </p:cNvPr>
          <p:cNvSpPr>
            <a:spLocks noGrp="1"/>
          </p:cNvSpPr>
          <p:nvPr>
            <p:ph idx="1"/>
          </p:nvPr>
        </p:nvSpPr>
        <p:spPr>
          <a:xfrm>
            <a:off x="458694" y="1949450"/>
            <a:ext cx="8522020" cy="4195763"/>
          </a:xfrm>
        </p:spPr>
        <p:txBody>
          <a:bodyPr>
            <a:normAutofit fontScale="92500"/>
          </a:bodyPr>
          <a:lstStyle/>
          <a:p>
            <a:pPr algn="just"/>
            <a:r>
              <a:rPr lang="en-IN" dirty="0">
                <a:solidFill>
                  <a:srgbClr val="000000"/>
                </a:solidFill>
                <a:effectLst/>
                <a:latin typeface="Times New Roman" panose="02020603050405020304" pitchFamily="18" charset="0"/>
                <a:ea typeface="Calibri" panose="020F0502020204030204" pitchFamily="34" charset="0"/>
              </a:rPr>
              <a:t>Traditional signature-based approaches are often insufficient to detect these evolving threats due to their dynamic and polymorphic nature. As a result, there is an increasing need for robust and adaptive discovery systems capable of identifying malicious URLs in real time. ML techniques offer a promising solution by leveraging patterns and features inherent in malicious URLs to differentiate them from benign ones. However, determining the most effective machine learning algorithms for this task remains difficult</a:t>
            </a:r>
            <a:endParaRPr lang="en-IN" sz="4000" dirty="0"/>
          </a:p>
        </p:txBody>
      </p:sp>
      <p:pic>
        <p:nvPicPr>
          <p:cNvPr id="5" name="Picture 4">
            <a:extLst>
              <a:ext uri="{FF2B5EF4-FFF2-40B4-BE49-F238E27FC236}">
                <a16:creationId xmlns:a16="http://schemas.microsoft.com/office/drawing/2014/main" id="{8B9B67AE-C47A-043B-3A8A-658868484522}"/>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9825412" y="-1004544"/>
            <a:ext cx="4044388" cy="2716187"/>
          </a:xfrm>
          <a:prstGeom prst="rect">
            <a:avLst/>
          </a:prstGeom>
        </p:spPr>
      </p:pic>
    </p:spTree>
    <p:extLst>
      <p:ext uri="{BB962C8B-B14F-4D97-AF65-F5344CB8AC3E}">
        <p14:creationId xmlns:p14="http://schemas.microsoft.com/office/powerpoint/2010/main" val="23581480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aph on document with pen">
            <a:extLst>
              <a:ext uri="{FF2B5EF4-FFF2-40B4-BE49-F238E27FC236}">
                <a16:creationId xmlns:a16="http://schemas.microsoft.com/office/drawing/2014/main" id="{E89A7F7C-5EEE-8CA1-5578-1C36146D2CD2}"/>
              </a:ext>
            </a:extLst>
          </p:cNvPr>
          <p:cNvPicPr>
            <a:picLocks noChangeAspect="1"/>
          </p:cNvPicPr>
          <p:nvPr/>
        </p:nvPicPr>
        <p:blipFill rotWithShape="1">
          <a:blip r:embed="rId2"/>
          <a:srcRect l="31120" r="17068" b="-3"/>
          <a:stretch/>
        </p:blipFill>
        <p:spPr>
          <a:xfrm>
            <a:off x="0" y="1"/>
            <a:ext cx="12192000" cy="6857999"/>
          </a:xfrm>
          <a:prstGeom prst="rect">
            <a:avLst/>
          </a:prstGeom>
        </p:spPr>
      </p:pic>
      <p:sp>
        <p:nvSpPr>
          <p:cNvPr id="2" name="Title 1">
            <a:extLst>
              <a:ext uri="{FF2B5EF4-FFF2-40B4-BE49-F238E27FC236}">
                <a16:creationId xmlns:a16="http://schemas.microsoft.com/office/drawing/2014/main" id="{38C3F928-0D5A-1FE3-7AE8-D12EF45644AA}"/>
              </a:ext>
            </a:extLst>
          </p:cNvPr>
          <p:cNvSpPr>
            <a:spLocks noGrp="1"/>
          </p:cNvSpPr>
          <p:nvPr>
            <p:ph type="title"/>
          </p:nvPr>
        </p:nvSpPr>
        <p:spPr>
          <a:xfrm>
            <a:off x="458694" y="-185194"/>
            <a:ext cx="10895106" cy="1355657"/>
          </a:xfrm>
        </p:spPr>
        <p:txBody>
          <a:bodyPr/>
          <a:lstStyle/>
          <a:p>
            <a:r>
              <a:rPr lang="en-IN" b="1" dirty="0">
                <a:solidFill>
                  <a:schemeClr val="tx2">
                    <a:lumMod val="50000"/>
                    <a:lumOff val="50000"/>
                  </a:schemeClr>
                </a:solidFill>
              </a:rPr>
              <a:t>P</a:t>
            </a:r>
            <a:r>
              <a:rPr lang="en-IN" sz="4400" b="1" dirty="0">
                <a:solidFill>
                  <a:schemeClr val="tx2">
                    <a:lumMod val="50000"/>
                    <a:lumOff val="50000"/>
                  </a:schemeClr>
                </a:solidFill>
              </a:rPr>
              <a:t>roposed System</a:t>
            </a:r>
            <a:endParaRPr lang="en-IN" dirty="0"/>
          </a:p>
        </p:txBody>
      </p:sp>
      <p:sp>
        <p:nvSpPr>
          <p:cNvPr id="3" name="Content Placeholder 2">
            <a:extLst>
              <a:ext uri="{FF2B5EF4-FFF2-40B4-BE49-F238E27FC236}">
                <a16:creationId xmlns:a16="http://schemas.microsoft.com/office/drawing/2014/main" id="{680D2593-6A0C-0321-7E82-83EB956D8EB7}"/>
              </a:ext>
            </a:extLst>
          </p:cNvPr>
          <p:cNvSpPr>
            <a:spLocks noGrp="1"/>
          </p:cNvSpPr>
          <p:nvPr>
            <p:ph idx="1"/>
          </p:nvPr>
        </p:nvSpPr>
        <p:spPr>
          <a:xfrm>
            <a:off x="458694" y="1400537"/>
            <a:ext cx="11274612" cy="5243331"/>
          </a:xfrm>
        </p:spPr>
        <p:txBody>
          <a:bodyPr vert="horz" lIns="91440" tIns="45720" rIns="91440" bIns="45720" rtlCol="0" anchor="t">
            <a:normAutofit fontScale="25000" lnSpcReduction="20000"/>
          </a:bodyPr>
          <a:lstStyle/>
          <a:p>
            <a:pPr marL="343535" marR="7620" indent="-342900" algn="just">
              <a:lnSpc>
                <a:spcPct val="150000"/>
              </a:lnSpc>
              <a:spcAft>
                <a:spcPts val="25"/>
              </a:spcAft>
            </a:pPr>
            <a:r>
              <a:rPr lang="en-IN" sz="7200" kern="100" dirty="0">
                <a:solidFill>
                  <a:srgbClr val="000000"/>
                </a:solidFill>
                <a:effectLst/>
                <a:latin typeface="Times New Roman"/>
                <a:ea typeface="Calibri"/>
                <a:cs typeface="Times New Roman"/>
              </a:rPr>
              <a:t>we propose a comprehensive approach for finding Phishing URLs using ML techniques, specifically include Decision Tree variants or instances (BDT, TDT, PPDT) and an Ensemble decision tree technique (</a:t>
            </a:r>
            <a:r>
              <a:rPr lang="en-IN" sz="7200" kern="100" dirty="0">
                <a:solidFill>
                  <a:srgbClr val="000000"/>
                </a:solidFill>
                <a:latin typeface="Times New Roman"/>
                <a:ea typeface="Calibri"/>
                <a:cs typeface="Times New Roman"/>
              </a:rPr>
              <a:t>TBDT + BDT</a:t>
            </a:r>
            <a:r>
              <a:rPr lang="en-IN" sz="7200" kern="100" dirty="0">
                <a:solidFill>
                  <a:srgbClr val="000000"/>
                </a:solidFill>
                <a:effectLst/>
                <a:latin typeface="Times New Roman"/>
                <a:ea typeface="Calibri"/>
                <a:cs typeface="Times New Roman"/>
              </a:rPr>
              <a:t>), Logistic Regression, Multinomial Naive Bayes, Isolation Forest, Hierarchical Clustering, and Gaussian Mixture Models, PCA, Mean Shift.</a:t>
            </a:r>
            <a:r>
              <a:rPr lang="en-IN" sz="7200" kern="100" dirty="0">
                <a:solidFill>
                  <a:srgbClr val="000000"/>
                </a:solidFill>
                <a:latin typeface="Times New Roman"/>
                <a:ea typeface="Calibri"/>
                <a:cs typeface="Times New Roman"/>
              </a:rPr>
              <a:t> </a:t>
            </a:r>
            <a:endParaRPr lang="en-IN" sz="7200" kern="100" dirty="0">
              <a:solidFill>
                <a:srgbClr val="000000"/>
              </a:solidFill>
              <a:effectLst/>
              <a:latin typeface="Calibri" panose="020F0502020204030204" pitchFamily="34" charset="0"/>
              <a:ea typeface="Calibri" panose="020F0502020204030204" pitchFamily="34" charset="0"/>
            </a:endParaRPr>
          </a:p>
          <a:p>
            <a:pPr marL="343535" marR="7620" indent="-342900" algn="just">
              <a:lnSpc>
                <a:spcPct val="150000"/>
              </a:lnSpc>
              <a:spcAft>
                <a:spcPts val="25"/>
              </a:spcAft>
            </a:pPr>
            <a:r>
              <a:rPr lang="en-IN" sz="7200" kern="0" dirty="0">
                <a:solidFill>
                  <a:srgbClr val="000000"/>
                </a:solidFill>
                <a:effectLst/>
                <a:latin typeface="Times New Roman"/>
                <a:ea typeface="Times New Roman" panose="02020603050405020304" pitchFamily="18" charset="0"/>
                <a:cs typeface="Times New Roman"/>
              </a:rPr>
              <a:t>Our process consists of multiple important steps. To extract pertinent aspects from URLs, such as domain attributes, lexical patterns, and structural qualities, we first preprocess the dataset. Next, we use the pre-processed data to train each ML model so that it can identify the underlying patterns that point to dangerous URLs. To guarantee the robustness of the models and tune hyperparameters, we utilize cross-validation approaches.</a:t>
            </a:r>
            <a:r>
              <a:rPr lang="en-IN" sz="7200" kern="0" dirty="0">
                <a:solidFill>
                  <a:srgbClr val="000000"/>
                </a:solidFill>
                <a:latin typeface="Times New Roman"/>
                <a:ea typeface="Times New Roman" panose="02020603050405020304" pitchFamily="18" charset="0"/>
                <a:cs typeface="Times New Roman"/>
              </a:rPr>
              <a:t> </a:t>
            </a:r>
            <a:endParaRPr lang="en-IN" sz="7200" kern="100" dirty="0">
              <a:solidFill>
                <a:srgbClr val="000000"/>
              </a:solidFill>
              <a:effectLst/>
              <a:latin typeface="Times New Roman"/>
              <a:ea typeface="Calibri" panose="020F0502020204030204" pitchFamily="34" charset="0"/>
            </a:endParaRPr>
          </a:p>
          <a:p>
            <a:pPr marL="343535" marR="7620" indent="-342900" algn="just">
              <a:lnSpc>
                <a:spcPct val="150000"/>
              </a:lnSpc>
              <a:spcAft>
                <a:spcPts val="25"/>
              </a:spcAft>
            </a:pPr>
            <a:r>
              <a:rPr lang="en-IN" sz="7200" kern="0" dirty="0">
                <a:solidFill>
                  <a:srgbClr val="000000"/>
                </a:solidFill>
                <a:effectLst/>
                <a:latin typeface="Times New Roman"/>
                <a:ea typeface="Times New Roman" panose="02020603050405020304" pitchFamily="18" charset="0"/>
                <a:cs typeface="Times New Roman"/>
              </a:rPr>
              <a:t>In addition, we investigate group techniques to integrate the advantages of separate models and improve detection efficiency overall. We employ common metrics and areas under the ROC curve to assess the efficacy of our methodology. Furthermore, we perform comparison evaluations to assess the compensations and difficulties of individually method in identifying different kinds of harmful URLs. By using this suggested methodology, we hope to create a more intelligent and adaptable detection system that can strengthen online environments' cyber defences by precisely identifying harmful URLs and reducing false positives and false negative.</a:t>
            </a:r>
            <a:endParaRPr lang="en-IN" sz="7200" kern="100" dirty="0">
              <a:solidFill>
                <a:srgbClr val="000000"/>
              </a:solidFill>
              <a:effectLst/>
              <a:latin typeface="Times New Roman"/>
              <a:ea typeface="Calibri" panose="020F0502020204030204" pitchFamily="34" charset="0"/>
              <a:cs typeface="Times New Roman"/>
            </a:endParaRPr>
          </a:p>
          <a:p>
            <a:endParaRPr lang="en-IN" dirty="0"/>
          </a:p>
        </p:txBody>
      </p:sp>
    </p:spTree>
    <p:extLst>
      <p:ext uri="{BB962C8B-B14F-4D97-AF65-F5344CB8AC3E}">
        <p14:creationId xmlns:p14="http://schemas.microsoft.com/office/powerpoint/2010/main" val="24168439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2" name="Rectangle 11">
            <a:extLst>
              <a:ext uri="{FF2B5EF4-FFF2-40B4-BE49-F238E27FC236}">
                <a16:creationId xmlns:a16="http://schemas.microsoft.com/office/drawing/2014/main" id="{E8B2F707-EF35-4955-8439-F76145F3CD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4" name="Rectangle 13">
            <a:extLst>
              <a:ext uri="{FF2B5EF4-FFF2-40B4-BE49-F238E27FC236}">
                <a16:creationId xmlns:a16="http://schemas.microsoft.com/office/drawing/2014/main" id="{DA476813-4CEE-408B-852D-3E51E30B1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6" name="Picture 5" descr="Abstract blurred public library with bookshelves">
            <a:extLst>
              <a:ext uri="{FF2B5EF4-FFF2-40B4-BE49-F238E27FC236}">
                <a16:creationId xmlns:a16="http://schemas.microsoft.com/office/drawing/2014/main" id="{EB9A8924-F2FF-A8CB-C252-160BC9E8C5D1}"/>
              </a:ext>
            </a:extLst>
          </p:cNvPr>
          <p:cNvPicPr>
            <a:picLocks noChangeAspect="1"/>
          </p:cNvPicPr>
          <p:nvPr/>
        </p:nvPicPr>
        <p:blipFill rotWithShape="1">
          <a:blip r:embed="rId2">
            <a:alphaModFix amt="60000"/>
          </a:blip>
          <a:srcRect t="2778" r="46562" b="21477"/>
          <a:stretch/>
        </p:blipFill>
        <p:spPr>
          <a:xfrm>
            <a:off x="19" y="1385"/>
            <a:ext cx="12188933" cy="6852037"/>
          </a:xfrm>
          <a:prstGeom prst="rect">
            <a:avLst/>
          </a:prstGeom>
        </p:spPr>
      </p:pic>
      <p:sp>
        <p:nvSpPr>
          <p:cNvPr id="2" name="Title"/>
          <p:cNvSpPr>
            <a:spLocks noGrp="1"/>
          </p:cNvSpPr>
          <p:nvPr>
            <p:ph type="ctrTitle"/>
          </p:nvPr>
        </p:nvSpPr>
        <p:spPr>
          <a:xfrm>
            <a:off x="1198181" y="726066"/>
            <a:ext cx="4795282" cy="5018227"/>
          </a:xfrm>
        </p:spPr>
        <p:txBody>
          <a:bodyPr anchor="ctr">
            <a:normAutofit/>
          </a:bodyPr>
          <a:lstStyle/>
          <a:p>
            <a:r>
              <a:rPr lang="en-US" dirty="0">
                <a:solidFill>
                  <a:srgbClr val="FFFFFF"/>
                </a:solidFill>
              </a:rPr>
              <a:t>Dataset</a:t>
            </a:r>
          </a:p>
        </p:txBody>
      </p:sp>
      <p:grpSp>
        <p:nvGrpSpPr>
          <p:cNvPr id="16" name="Group 15">
            <a:extLst>
              <a:ext uri="{FF2B5EF4-FFF2-40B4-BE49-F238E27FC236}">
                <a16:creationId xmlns:a16="http://schemas.microsoft.com/office/drawing/2014/main" id="{245C754D-F6B0-4E8B-BCBC-51B5E2863D5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6951981" y="0"/>
            <a:ext cx="5236971" cy="6858001"/>
            <a:chOff x="6951981" y="0"/>
            <a:chExt cx="5236971" cy="6858001"/>
          </a:xfrm>
        </p:grpSpPr>
        <p:pic>
          <p:nvPicPr>
            <p:cNvPr id="17" name="Picture 16">
              <a:extLst>
                <a:ext uri="{FF2B5EF4-FFF2-40B4-BE49-F238E27FC236}">
                  <a16:creationId xmlns:a16="http://schemas.microsoft.com/office/drawing/2014/main" id="{66BE34B5-B2D6-49D5-B3B8-6E019E3E4C0E}"/>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alphaModFix amt="20000"/>
              <a:extLst>
                <a:ext uri="{28A0092B-C50C-407E-A947-70E740481C1C}">
                  <a14:useLocalDpi xmlns:a14="http://schemas.microsoft.com/office/drawing/2010/main" val="0"/>
                </a:ext>
              </a:extLst>
            </a:blip>
            <a:stretch>
              <a:fillRect/>
            </a:stretch>
          </p:blipFill>
          <p:spPr>
            <a:xfrm flipH="1">
              <a:off x="6951981" y="692703"/>
              <a:ext cx="5236971" cy="6165298"/>
            </a:xfrm>
            <a:prstGeom prst="rect">
              <a:avLst/>
            </a:prstGeom>
          </p:spPr>
        </p:pic>
        <p:pic>
          <p:nvPicPr>
            <p:cNvPr id="18" name="Picture 17">
              <a:extLst>
                <a:ext uri="{FF2B5EF4-FFF2-40B4-BE49-F238E27FC236}">
                  <a16:creationId xmlns:a16="http://schemas.microsoft.com/office/drawing/2014/main" id="{1B5FDAC2-DA09-40B0-9B3F-D874ECE9658E}"/>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alphaModFix amt="5000"/>
              <a:extLst>
                <a:ext uri="{28A0092B-C50C-407E-A947-70E740481C1C}">
                  <a14:useLocalDpi xmlns:a14="http://schemas.microsoft.com/office/drawing/2010/main" val="0"/>
                </a:ext>
              </a:extLst>
            </a:blip>
            <a:srcRect l="19154" b="19117"/>
            <a:stretch/>
          </p:blipFill>
          <p:spPr>
            <a:xfrm rot="16200000" flipH="1">
              <a:off x="7618603" y="-373126"/>
              <a:ext cx="4197223" cy="4943475"/>
            </a:xfrm>
            <a:prstGeom prst="rect">
              <a:avLst/>
            </a:prstGeom>
          </p:spPr>
        </p:pic>
      </p:grpSp>
      <p:sp>
        <p:nvSpPr>
          <p:cNvPr id="3" name="Content Placeholder"/>
          <p:cNvSpPr>
            <a:spLocks noGrp="1"/>
          </p:cNvSpPr>
          <p:nvPr>
            <p:ph idx="1"/>
          </p:nvPr>
        </p:nvSpPr>
        <p:spPr>
          <a:xfrm>
            <a:off x="3641272" y="726538"/>
            <a:ext cx="7532006" cy="5017076"/>
          </a:xfrm>
        </p:spPr>
        <p:txBody>
          <a:bodyPr anchor="ctr">
            <a:normAutofit/>
          </a:bodyPr>
          <a:lstStyle/>
          <a:p>
            <a:pPr lvl="0" algn="just"/>
            <a:r>
              <a:rPr lang="en-US" sz="1800" dirty="0">
                <a:solidFill>
                  <a:srgbClr val="FFFFFF"/>
                </a:solidFill>
              </a:rPr>
              <a:t>A high-quality dataset is crucial for training accurate machine learning models</a:t>
            </a:r>
            <a:endParaRPr lang="en-US" dirty="0"/>
          </a:p>
          <a:p>
            <a:pPr algn="just"/>
            <a:r>
              <a:rPr lang="en-US" sz="1800" dirty="0">
                <a:solidFill>
                  <a:srgbClr val="FFFFFF"/>
                </a:solidFill>
              </a:rPr>
              <a:t>We have taken our dataset from Kaggle, that contains 11,054 entries and 32 features</a:t>
            </a:r>
          </a:p>
          <a:p>
            <a:pPr lvl="0" algn="just"/>
            <a:r>
              <a:rPr lang="en-US" sz="1800" dirty="0">
                <a:solidFill>
                  <a:srgbClr val="FFFFFF"/>
                </a:solidFill>
              </a:rPr>
              <a:t>These features contain binary values which indicates specific features, These will help to identify is URL is phishing or legitimate.</a:t>
            </a:r>
          </a:p>
        </p:txBody>
      </p:sp>
    </p:spTree>
    <p:extLst>
      <p:ext uri="{BB962C8B-B14F-4D97-AF65-F5344CB8AC3E}">
        <p14:creationId xmlns:p14="http://schemas.microsoft.com/office/powerpoint/2010/main" val="364403258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theme/theme1.xml><?xml version="1.0" encoding="utf-8"?>
<a:theme xmlns:a="http://schemas.openxmlformats.org/drawingml/2006/main" name="DappledVTI">
  <a:themeElements>
    <a:clrScheme name="AnalogousFromDarkSeedLeftStep">
      <a:dk1>
        <a:srgbClr val="000000"/>
      </a:dk1>
      <a:lt1>
        <a:srgbClr val="FFFFFF"/>
      </a:lt1>
      <a:dk2>
        <a:srgbClr val="181734"/>
      </a:dk2>
      <a:lt2>
        <a:srgbClr val="F0F3F2"/>
      </a:lt2>
      <a:accent1>
        <a:srgbClr val="C9476D"/>
      </a:accent1>
      <a:accent2>
        <a:srgbClr val="B73591"/>
      </a:accent2>
      <a:accent3>
        <a:srgbClr val="B947C9"/>
      </a:accent3>
      <a:accent4>
        <a:srgbClr val="7035B7"/>
      </a:accent4>
      <a:accent5>
        <a:srgbClr val="4C47C9"/>
      </a:accent5>
      <a:accent6>
        <a:srgbClr val="3566B7"/>
      </a:accent6>
      <a:hlink>
        <a:srgbClr val="6B53C5"/>
      </a:hlink>
      <a:folHlink>
        <a:srgbClr val="7F7F7F"/>
      </a:folHlink>
    </a:clrScheme>
    <a:fontScheme name="Custom 67">
      <a:majorFont>
        <a:latin typeface="Sabon Next LT"/>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appledVTI" id="{204FEFAB-F02B-4FE8-B509-C50A618B972D}" vid="{7EAEADA8-5A8E-45B2-B0E4-448EC7E7A94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 Boardroom</Template>
  <TotalTime>619</TotalTime>
  <Words>2775</Words>
  <Application>Microsoft Office PowerPoint</Application>
  <PresentationFormat>Widescreen</PresentationFormat>
  <Paragraphs>273</Paragraphs>
  <Slides>29</Slides>
  <Notes>0</Notes>
  <HiddenSlides>0</HiddenSlides>
  <MMClips>0</MMClips>
  <ScaleCrop>false</ScaleCrop>
  <HeadingPairs>
    <vt:vector size="4" baseType="variant">
      <vt:variant>
        <vt:lpstr>Theme</vt:lpstr>
      </vt:variant>
      <vt:variant>
        <vt:i4>1</vt:i4>
      </vt:variant>
      <vt:variant>
        <vt:lpstr>Slide Titles</vt:lpstr>
      </vt:variant>
      <vt:variant>
        <vt:i4>29</vt:i4>
      </vt:variant>
    </vt:vector>
  </HeadingPairs>
  <TitlesOfParts>
    <vt:vector size="30" baseType="lpstr">
      <vt:lpstr>DappledVTI</vt:lpstr>
      <vt:lpstr>PowerPoint Presentation</vt:lpstr>
      <vt:lpstr>Malicious URL Detection using Machine Learning Models</vt:lpstr>
      <vt:lpstr>Malicious URL Detection using  Machine Learning Models</vt:lpstr>
      <vt:lpstr>Abstract</vt:lpstr>
      <vt:lpstr>Introduction</vt:lpstr>
      <vt:lpstr>Machine Learning Models</vt:lpstr>
      <vt:lpstr>Existing System</vt:lpstr>
      <vt:lpstr>Proposed System</vt:lpstr>
      <vt:lpstr>Dataset</vt:lpstr>
      <vt:lpstr>Dataset</vt:lpstr>
      <vt:lpstr>Dataset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vt:lpstr>
      <vt:lpstr>Conclusion</vt:lpstr>
      <vt:lpstr>Future work</vt:lpstr>
      <vt:lpstr>Reference</vt:lpstr>
      <vt:lpstr>Reference</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c:creator>
  <cp:lastModifiedBy>Poli Reddy</cp:lastModifiedBy>
  <cp:revision>244</cp:revision>
  <dcterms:created xsi:type="dcterms:W3CDTF">2024-01-26T16:27:23Z</dcterms:created>
  <dcterms:modified xsi:type="dcterms:W3CDTF">2024-05-16T01:17:29Z</dcterms:modified>
</cp:coreProperties>
</file>